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263" r:id="rId3"/>
    <p:sldId id="265" r:id="rId4"/>
    <p:sldId id="266" r:id="rId5"/>
    <p:sldId id="267" r:id="rId6"/>
    <p:sldId id="268" r:id="rId7"/>
    <p:sldId id="271" r:id="rId8"/>
    <p:sldId id="270" r:id="rId9"/>
    <p:sldId id="316" r:id="rId10"/>
    <p:sldId id="317" r:id="rId11"/>
    <p:sldId id="278" r:id="rId12"/>
    <p:sldId id="279" r:id="rId13"/>
    <p:sldId id="318" r:id="rId14"/>
    <p:sldId id="281" r:id="rId15"/>
    <p:sldId id="319" r:id="rId16"/>
    <p:sldId id="276" r:id="rId17"/>
    <p:sldId id="320" r:id="rId18"/>
    <p:sldId id="282" r:id="rId19"/>
    <p:sldId id="283" r:id="rId20"/>
    <p:sldId id="284" r:id="rId21"/>
    <p:sldId id="285" r:id="rId22"/>
    <p:sldId id="297" r:id="rId23"/>
    <p:sldId id="287" r:id="rId24"/>
    <p:sldId id="288" r:id="rId25"/>
    <p:sldId id="321" r:id="rId26"/>
    <p:sldId id="289" r:id="rId27"/>
    <p:sldId id="290" r:id="rId28"/>
    <p:sldId id="291" r:id="rId29"/>
    <p:sldId id="323" r:id="rId30"/>
    <p:sldId id="292" r:id="rId31"/>
    <p:sldId id="324" r:id="rId32"/>
    <p:sldId id="293" r:id="rId33"/>
    <p:sldId id="294" r:id="rId34"/>
    <p:sldId id="295" r:id="rId35"/>
    <p:sldId id="322" r:id="rId36"/>
    <p:sldId id="298" r:id="rId37"/>
    <p:sldId id="312" r:id="rId38"/>
    <p:sldId id="309" r:id="rId39"/>
    <p:sldId id="302" r:id="rId40"/>
    <p:sldId id="310" r:id="rId41"/>
    <p:sldId id="311" r:id="rId42"/>
    <p:sldId id="325" r:id="rId43"/>
    <p:sldId id="303" r:id="rId44"/>
    <p:sldId id="304" r:id="rId45"/>
    <p:sldId id="305" r:id="rId46"/>
    <p:sldId id="306" r:id="rId47"/>
    <p:sldId id="307" r:id="rId48"/>
    <p:sldId id="308" r:id="rId49"/>
    <p:sldId id="314" r:id="rId50"/>
    <p:sldId id="326" r:id="rId51"/>
    <p:sldId id="313" r:id="rId52"/>
    <p:sldId id="299" r:id="rId53"/>
    <p:sldId id="300" r:id="rId54"/>
    <p:sldId id="301" r:id="rId55"/>
    <p:sldId id="260" r:id="rId56"/>
    <p:sldId id="25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658"/>
    <p:restoredTop sz="76214"/>
  </p:normalViewPr>
  <p:slideViewPr>
    <p:cSldViewPr snapToGrid="0" snapToObjects="1">
      <p:cViewPr>
        <p:scale>
          <a:sx n="74" d="100"/>
          <a:sy n="74" d="100"/>
        </p:scale>
        <p:origin x="2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9E1865-A6F2-8B4E-814F-FE9495883A9D}" type="datetimeFigureOut">
              <a:rPr lang="en-US" smtClean="0"/>
              <a:t>10/4/19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E17396-AE66-494C-8E74-3EBDE2FE1D6B}" type="slidenum">
              <a:rPr lang="en-US" smtClean="0"/>
              <a:t>‹#›</a:t>
            </a:fld>
            <a:endParaRPr lang="en-US"/>
          </a:p>
        </p:txBody>
      </p:sp>
    </p:spTree>
    <p:extLst>
      <p:ext uri="{BB962C8B-B14F-4D97-AF65-F5344CB8AC3E}">
        <p14:creationId xmlns:p14="http://schemas.microsoft.com/office/powerpoint/2010/main" val="993899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mn-lt"/>
                <a:ea typeface="+mn-ea"/>
                <a:cs typeface="+mn-cs"/>
              </a:rPr>
              <a:t>A neural network is a computing system made up of a number of simple, highly interconnected processing elements (called nodes) that transform information based on their response to external inputs.</a:t>
            </a:r>
          </a:p>
          <a:p>
            <a:endParaRPr lang="en-US"/>
          </a:p>
        </p:txBody>
      </p:sp>
      <p:sp>
        <p:nvSpPr>
          <p:cNvPr id="4" name="Slide Number Placeholder 3"/>
          <p:cNvSpPr>
            <a:spLocks noGrp="1"/>
          </p:cNvSpPr>
          <p:nvPr>
            <p:ph type="sldNum" sz="quarter" idx="10"/>
          </p:nvPr>
        </p:nvSpPr>
        <p:spPr/>
        <p:txBody>
          <a:bodyPr/>
          <a:lstStyle/>
          <a:p>
            <a:fld id="{C1E17396-AE66-494C-8E74-3EBDE2FE1D6B}" type="slidenum">
              <a:rPr lang="en-US" smtClean="0"/>
              <a:t>3</a:t>
            </a:fld>
            <a:endParaRPr lang="en-US"/>
          </a:p>
        </p:txBody>
      </p:sp>
    </p:spTree>
    <p:extLst>
      <p:ext uri="{BB962C8B-B14F-4D97-AF65-F5344CB8AC3E}">
        <p14:creationId xmlns:p14="http://schemas.microsoft.com/office/powerpoint/2010/main" val="21898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Softmax</a:t>
            </a:r>
            <a:r>
              <a:rPr lang="en-US" sz="1200" b="1" i="0" kern="1200" dirty="0" smtClean="0">
                <a:solidFill>
                  <a:schemeClr val="tx1"/>
                </a:solidFill>
                <a:effectLst/>
                <a:latin typeface="+mn-lt"/>
                <a:ea typeface="+mn-ea"/>
                <a:cs typeface="+mn-cs"/>
              </a:rPr>
              <a:t> Activation Function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Softmax</a:t>
            </a:r>
            <a:r>
              <a:rPr lang="en-US" sz="1200" b="0" i="0" kern="1200" dirty="0" smtClean="0">
                <a:solidFill>
                  <a:schemeClr val="tx1"/>
                </a:solidFill>
                <a:effectLst/>
                <a:latin typeface="+mn-lt"/>
                <a:ea typeface="+mn-ea"/>
                <a:cs typeface="+mn-cs"/>
              </a:rPr>
              <a:t> Function curve looks like a S-shape.</a:t>
            </a:r>
          </a:p>
          <a:p>
            <a:r>
              <a:rPr lang="en-US" sz="1200" b="0" i="0" kern="1200" dirty="0" smtClean="0">
                <a:solidFill>
                  <a:schemeClr val="tx1"/>
                </a:solidFill>
                <a:effectLst/>
                <a:latin typeface="+mn-lt"/>
                <a:ea typeface="+mn-ea"/>
                <a:cs typeface="+mn-cs"/>
              </a:rPr>
              <a:t>The main reason why we use </a:t>
            </a:r>
            <a:r>
              <a:rPr lang="en-US" sz="1200" b="0" i="0" kern="1200" dirty="0" err="1" smtClean="0">
                <a:solidFill>
                  <a:schemeClr val="tx1"/>
                </a:solidFill>
                <a:effectLst/>
                <a:latin typeface="+mn-lt"/>
                <a:ea typeface="+mn-ea"/>
                <a:cs typeface="+mn-cs"/>
              </a:rPr>
              <a:t>softmax</a:t>
            </a:r>
            <a:r>
              <a:rPr lang="en-US" sz="1200" b="0" i="0" kern="1200" dirty="0" smtClean="0">
                <a:solidFill>
                  <a:schemeClr val="tx1"/>
                </a:solidFill>
                <a:effectLst/>
                <a:latin typeface="+mn-lt"/>
                <a:ea typeface="+mn-ea"/>
                <a:cs typeface="+mn-cs"/>
              </a:rPr>
              <a:t> function is because it exists between </a:t>
            </a:r>
            <a:r>
              <a:rPr lang="en-US" sz="1200" b="1" i="0" kern="1200" dirty="0" smtClean="0">
                <a:solidFill>
                  <a:schemeClr val="tx1"/>
                </a:solidFill>
                <a:effectLst/>
                <a:latin typeface="+mn-lt"/>
                <a:ea typeface="+mn-ea"/>
                <a:cs typeface="+mn-cs"/>
              </a:rPr>
              <a:t>(0 to 1). </a:t>
            </a:r>
          </a:p>
          <a:p>
            <a:r>
              <a:rPr lang="en-US" sz="1200" b="0"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softmax</a:t>
            </a:r>
            <a:r>
              <a:rPr lang="en-US" sz="1200" b="1" i="0" kern="1200" dirty="0" smtClean="0">
                <a:solidFill>
                  <a:schemeClr val="tx1"/>
                </a:solidFill>
                <a:effectLst/>
                <a:latin typeface="+mn-lt"/>
                <a:ea typeface="+mn-ea"/>
                <a:cs typeface="+mn-cs"/>
              </a:rPr>
              <a:t> function</a:t>
            </a:r>
            <a:r>
              <a:rPr lang="en-US" sz="1200" b="0" i="0" kern="1200" dirty="0" smtClean="0">
                <a:solidFill>
                  <a:schemeClr val="tx1"/>
                </a:solidFill>
                <a:effectLst/>
                <a:latin typeface="+mn-lt"/>
                <a:ea typeface="+mn-ea"/>
                <a:cs typeface="+mn-cs"/>
              </a:rPr>
              <a:t> takes an un-normalized vector, and normalizes it into a probability distribution.</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Therefore, it is especially used for models where we have to </a:t>
            </a:r>
            <a:r>
              <a:rPr lang="en-US" sz="1200" b="1" i="0" kern="1200" dirty="0" smtClean="0">
                <a:solidFill>
                  <a:schemeClr val="tx1"/>
                </a:solidFill>
                <a:effectLst/>
                <a:latin typeface="+mn-lt"/>
                <a:ea typeface="+mn-ea"/>
                <a:cs typeface="+mn-cs"/>
              </a:rPr>
              <a:t>predict the probability</a:t>
            </a:r>
            <a:r>
              <a:rPr lang="en-US" sz="1200" b="0" i="0" kern="1200" dirty="0" smtClean="0">
                <a:solidFill>
                  <a:schemeClr val="tx1"/>
                </a:solidFill>
                <a:effectLst/>
                <a:latin typeface="+mn-lt"/>
                <a:ea typeface="+mn-ea"/>
                <a:cs typeface="+mn-cs"/>
              </a:rPr>
              <a:t> as an output.</a:t>
            </a:r>
          </a:p>
          <a:p>
            <a:r>
              <a:rPr lang="en-US" sz="1200" b="0" i="0" kern="1200" dirty="0" err="1" smtClean="0">
                <a:solidFill>
                  <a:schemeClr val="tx1"/>
                </a:solidFill>
                <a:effectLst/>
                <a:latin typeface="+mn-lt"/>
                <a:ea typeface="+mn-ea"/>
                <a:cs typeface="+mn-cs"/>
              </a:rPr>
              <a:t>Softmax</a:t>
            </a:r>
            <a:r>
              <a:rPr lang="en-US" sz="1200" b="0" i="0" kern="1200" dirty="0" smtClean="0">
                <a:solidFill>
                  <a:schemeClr val="tx1"/>
                </a:solidFill>
                <a:effectLst/>
                <a:latin typeface="+mn-lt"/>
                <a:ea typeface="+mn-ea"/>
                <a:cs typeface="+mn-cs"/>
              </a:rPr>
              <a:t> is often used in neural networks, to map the non-normalized output to a probability distribution over predicted output classes.</a:t>
            </a:r>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E17396-AE66-494C-8E74-3EBDE2FE1D6B}" type="slidenum">
              <a:rPr lang="en-US" smtClean="0"/>
              <a:t>12</a:t>
            </a:fld>
            <a:endParaRPr lang="en-US"/>
          </a:p>
        </p:txBody>
      </p:sp>
    </p:spTree>
    <p:extLst>
      <p:ext uri="{BB962C8B-B14F-4D97-AF65-F5344CB8AC3E}">
        <p14:creationId xmlns:p14="http://schemas.microsoft.com/office/powerpoint/2010/main" val="935007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Softmax</a:t>
            </a:r>
            <a:r>
              <a:rPr lang="en-US" sz="1200" b="1" i="0" kern="1200" dirty="0" smtClean="0">
                <a:solidFill>
                  <a:schemeClr val="tx1"/>
                </a:solidFill>
                <a:effectLst/>
                <a:latin typeface="+mn-lt"/>
                <a:ea typeface="+mn-ea"/>
                <a:cs typeface="+mn-cs"/>
              </a:rPr>
              <a:t> Activation Function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Softmax</a:t>
            </a:r>
            <a:r>
              <a:rPr lang="en-US" sz="1200" b="0" i="0" kern="1200" dirty="0" smtClean="0">
                <a:solidFill>
                  <a:schemeClr val="tx1"/>
                </a:solidFill>
                <a:effectLst/>
                <a:latin typeface="+mn-lt"/>
                <a:ea typeface="+mn-ea"/>
                <a:cs typeface="+mn-cs"/>
              </a:rPr>
              <a:t> Function curve looks like a S-shape.</a:t>
            </a:r>
          </a:p>
          <a:p>
            <a:r>
              <a:rPr lang="en-US" sz="1200" b="0" i="0" kern="1200" dirty="0" smtClean="0">
                <a:solidFill>
                  <a:schemeClr val="tx1"/>
                </a:solidFill>
                <a:effectLst/>
                <a:latin typeface="+mn-lt"/>
                <a:ea typeface="+mn-ea"/>
                <a:cs typeface="+mn-cs"/>
              </a:rPr>
              <a:t>The main reason why we use </a:t>
            </a:r>
            <a:r>
              <a:rPr lang="en-US" sz="1200" b="0" i="0" kern="1200" dirty="0" err="1" smtClean="0">
                <a:solidFill>
                  <a:schemeClr val="tx1"/>
                </a:solidFill>
                <a:effectLst/>
                <a:latin typeface="+mn-lt"/>
                <a:ea typeface="+mn-ea"/>
                <a:cs typeface="+mn-cs"/>
              </a:rPr>
              <a:t>softmax</a:t>
            </a:r>
            <a:r>
              <a:rPr lang="en-US" sz="1200" b="0" i="0" kern="1200" dirty="0" smtClean="0">
                <a:solidFill>
                  <a:schemeClr val="tx1"/>
                </a:solidFill>
                <a:effectLst/>
                <a:latin typeface="+mn-lt"/>
                <a:ea typeface="+mn-ea"/>
                <a:cs typeface="+mn-cs"/>
              </a:rPr>
              <a:t> function is because it exists between </a:t>
            </a:r>
            <a:r>
              <a:rPr lang="en-US" sz="1200" b="1" i="0" kern="1200" dirty="0" smtClean="0">
                <a:solidFill>
                  <a:schemeClr val="tx1"/>
                </a:solidFill>
                <a:effectLst/>
                <a:latin typeface="+mn-lt"/>
                <a:ea typeface="+mn-ea"/>
                <a:cs typeface="+mn-cs"/>
              </a:rPr>
              <a:t>(0 to 1). </a:t>
            </a:r>
          </a:p>
          <a:p>
            <a:r>
              <a:rPr lang="en-US" sz="1200" b="0"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softmax</a:t>
            </a:r>
            <a:r>
              <a:rPr lang="en-US" sz="1200" b="1" i="0" kern="1200" dirty="0" smtClean="0">
                <a:solidFill>
                  <a:schemeClr val="tx1"/>
                </a:solidFill>
                <a:effectLst/>
                <a:latin typeface="+mn-lt"/>
                <a:ea typeface="+mn-ea"/>
                <a:cs typeface="+mn-cs"/>
              </a:rPr>
              <a:t> function</a:t>
            </a:r>
            <a:r>
              <a:rPr lang="en-US" sz="1200" b="0" i="0" kern="1200" dirty="0" smtClean="0">
                <a:solidFill>
                  <a:schemeClr val="tx1"/>
                </a:solidFill>
                <a:effectLst/>
                <a:latin typeface="+mn-lt"/>
                <a:ea typeface="+mn-ea"/>
                <a:cs typeface="+mn-cs"/>
              </a:rPr>
              <a:t> takes an un-normalized vector, and normalizes it into a probability distribution.</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Therefore, it is especially used for models where we have to </a:t>
            </a:r>
            <a:r>
              <a:rPr lang="en-US" sz="1200" b="1" i="0" kern="1200" dirty="0" smtClean="0">
                <a:solidFill>
                  <a:schemeClr val="tx1"/>
                </a:solidFill>
                <a:effectLst/>
                <a:latin typeface="+mn-lt"/>
                <a:ea typeface="+mn-ea"/>
                <a:cs typeface="+mn-cs"/>
              </a:rPr>
              <a:t>predict the probability</a:t>
            </a:r>
            <a:r>
              <a:rPr lang="en-US" sz="1200" b="0" i="0" kern="1200" dirty="0" smtClean="0">
                <a:solidFill>
                  <a:schemeClr val="tx1"/>
                </a:solidFill>
                <a:effectLst/>
                <a:latin typeface="+mn-lt"/>
                <a:ea typeface="+mn-ea"/>
                <a:cs typeface="+mn-cs"/>
              </a:rPr>
              <a:t> as an output.</a:t>
            </a:r>
          </a:p>
          <a:p>
            <a:r>
              <a:rPr lang="en-US" sz="1200" b="0" i="0" kern="1200" dirty="0" err="1" smtClean="0">
                <a:solidFill>
                  <a:schemeClr val="tx1"/>
                </a:solidFill>
                <a:effectLst/>
                <a:latin typeface="+mn-lt"/>
                <a:ea typeface="+mn-ea"/>
                <a:cs typeface="+mn-cs"/>
              </a:rPr>
              <a:t>Softmax</a:t>
            </a:r>
            <a:r>
              <a:rPr lang="en-US" sz="1200" b="0" i="0" kern="1200" dirty="0" smtClean="0">
                <a:solidFill>
                  <a:schemeClr val="tx1"/>
                </a:solidFill>
                <a:effectLst/>
                <a:latin typeface="+mn-lt"/>
                <a:ea typeface="+mn-ea"/>
                <a:cs typeface="+mn-cs"/>
              </a:rPr>
              <a:t> is often used in neural networks, to map the non-normalized output to a probability distribution over predicted output classes.</a:t>
            </a:r>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E17396-AE66-494C-8E74-3EBDE2FE1D6B}" type="slidenum">
              <a:rPr lang="en-US" smtClean="0"/>
              <a:t>13</a:t>
            </a:fld>
            <a:endParaRPr lang="en-US"/>
          </a:p>
        </p:txBody>
      </p:sp>
    </p:spTree>
    <p:extLst>
      <p:ext uri="{BB962C8B-B14F-4D97-AF65-F5344CB8AC3E}">
        <p14:creationId xmlns:p14="http://schemas.microsoft.com/office/powerpoint/2010/main" val="144608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Rectified Linear Unit </a:t>
            </a:r>
            <a:r>
              <a:rPr lang="en-US" sz="1200" b="1" i="0" kern="1200" baseline="0" dirty="0" smtClean="0">
                <a:solidFill>
                  <a:schemeClr val="tx1"/>
                </a:solidFill>
                <a:effectLst/>
                <a:latin typeface="+mn-lt"/>
                <a:ea typeface="+mn-ea"/>
                <a:cs typeface="+mn-cs"/>
              </a:rPr>
              <a:t>Function</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is the most used activation function in the world right now. Since, it is used in almost all the convolutional neural networks or deep learning.</a:t>
            </a:r>
          </a:p>
          <a:p>
            <a:r>
              <a:rPr lang="en-US" sz="1200" b="1" i="0" kern="1200" dirty="0" smtClean="0">
                <a:solidFill>
                  <a:schemeClr val="tx1"/>
                </a:solidFill>
                <a:effectLst/>
                <a:latin typeface="+mn-lt"/>
                <a:ea typeface="+mn-ea"/>
                <a:cs typeface="+mn-cs"/>
              </a:rPr>
              <a:t>Range: </a:t>
            </a:r>
            <a:r>
              <a:rPr lang="en-US" sz="1200" b="0" i="0" kern="1200" dirty="0" smtClean="0">
                <a:solidFill>
                  <a:schemeClr val="tx1"/>
                </a:solidFill>
                <a:effectLst/>
                <a:latin typeface="+mn-lt"/>
                <a:ea typeface="+mn-ea"/>
                <a:cs typeface="+mn-cs"/>
              </a:rPr>
              <a:t>[ 0 to infinity)</a:t>
            </a:r>
          </a:p>
          <a:p>
            <a:r>
              <a:rPr lang="en-US" dirty="0" smtClean="0"/>
              <a:t/>
            </a:r>
            <a:br>
              <a:rPr lang="en-US" dirty="0" smtClean="0"/>
            </a:br>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E17396-AE66-494C-8E74-3EBDE2FE1D6B}" type="slidenum">
              <a:rPr lang="en-US" smtClean="0"/>
              <a:t>14</a:t>
            </a:fld>
            <a:endParaRPr lang="en-US"/>
          </a:p>
        </p:txBody>
      </p:sp>
    </p:spTree>
    <p:extLst>
      <p:ext uri="{BB962C8B-B14F-4D97-AF65-F5344CB8AC3E}">
        <p14:creationId xmlns:p14="http://schemas.microsoft.com/office/powerpoint/2010/main" val="2063725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Rectified Linear Unit </a:t>
            </a:r>
            <a:r>
              <a:rPr lang="en-US" sz="1200" b="1" i="0" kern="1200" baseline="0" dirty="0" smtClean="0">
                <a:solidFill>
                  <a:schemeClr val="tx1"/>
                </a:solidFill>
                <a:effectLst/>
                <a:latin typeface="+mn-lt"/>
                <a:ea typeface="+mn-ea"/>
                <a:cs typeface="+mn-cs"/>
              </a:rPr>
              <a:t>Function</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is the most used activation function in the world right now. Since, it is used in almost all the convolutional neural networks or deep learning.</a:t>
            </a:r>
          </a:p>
          <a:p>
            <a:r>
              <a:rPr lang="en-US" sz="1200" b="1" i="0" kern="1200" dirty="0" smtClean="0">
                <a:solidFill>
                  <a:schemeClr val="tx1"/>
                </a:solidFill>
                <a:effectLst/>
                <a:latin typeface="+mn-lt"/>
                <a:ea typeface="+mn-ea"/>
                <a:cs typeface="+mn-cs"/>
              </a:rPr>
              <a:t>Range: </a:t>
            </a:r>
            <a:r>
              <a:rPr lang="en-US" sz="1200" b="0" i="0" kern="1200" dirty="0" smtClean="0">
                <a:solidFill>
                  <a:schemeClr val="tx1"/>
                </a:solidFill>
                <a:effectLst/>
                <a:latin typeface="+mn-lt"/>
                <a:ea typeface="+mn-ea"/>
                <a:cs typeface="+mn-cs"/>
              </a:rPr>
              <a:t>[ 0 to infinity)</a:t>
            </a:r>
          </a:p>
          <a:p>
            <a:r>
              <a:rPr lang="en-US" dirty="0" smtClean="0"/>
              <a:t/>
            </a:r>
            <a:br>
              <a:rPr lang="en-US" dirty="0" smtClean="0"/>
            </a:br>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E17396-AE66-494C-8E74-3EBDE2FE1D6B}" type="slidenum">
              <a:rPr lang="en-US" smtClean="0"/>
              <a:t>15</a:t>
            </a:fld>
            <a:endParaRPr lang="en-US"/>
          </a:p>
        </p:txBody>
      </p:sp>
    </p:spTree>
    <p:extLst>
      <p:ext uri="{BB962C8B-B14F-4D97-AF65-F5344CB8AC3E}">
        <p14:creationId xmlns:p14="http://schemas.microsoft.com/office/powerpoint/2010/main" val="2108811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But, thanks to the nonlinear activation function, the neural network learns a nonlinear decision boundary, which does a better job of </a:t>
            </a:r>
            <a:r>
              <a:rPr lang="en-US" sz="1200" b="0" i="0" kern="1200" baseline="0" dirty="0" err="1" smtClean="0">
                <a:solidFill>
                  <a:schemeClr val="tx1"/>
                </a:solidFill>
                <a:effectLst/>
                <a:latin typeface="+mn-lt"/>
                <a:ea typeface="+mn-ea"/>
                <a:cs typeface="+mn-cs"/>
              </a:rPr>
              <a:t>seperating</a:t>
            </a:r>
            <a:r>
              <a:rPr lang="en-US" sz="1200" b="0" i="0" kern="1200" baseline="0" dirty="0" smtClean="0">
                <a:solidFill>
                  <a:schemeClr val="tx1"/>
                </a:solidFill>
                <a:effectLst/>
                <a:latin typeface="+mn-lt"/>
                <a:ea typeface="+mn-ea"/>
                <a:cs typeface="+mn-cs"/>
              </a:rPr>
              <a:t> car vs. non car because we can learn arbitrarily complex functions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E17396-AE66-494C-8E74-3EBDE2FE1D6B}" type="slidenum">
              <a:rPr lang="en-US" smtClean="0"/>
              <a:t>16</a:t>
            </a:fld>
            <a:endParaRPr lang="en-US"/>
          </a:p>
        </p:txBody>
      </p:sp>
    </p:spTree>
    <p:extLst>
      <p:ext uri="{BB962C8B-B14F-4D97-AF65-F5344CB8AC3E}">
        <p14:creationId xmlns:p14="http://schemas.microsoft.com/office/powerpoint/2010/main" val="1223926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But, thanks to the nonlinear activation function, the neural network learns a nonlinear decision boundary, which does a better job of </a:t>
            </a:r>
            <a:r>
              <a:rPr lang="en-US" sz="1200" b="0" i="0" kern="1200" baseline="0" dirty="0" err="1" smtClean="0">
                <a:solidFill>
                  <a:schemeClr val="tx1"/>
                </a:solidFill>
                <a:effectLst/>
                <a:latin typeface="+mn-lt"/>
                <a:ea typeface="+mn-ea"/>
                <a:cs typeface="+mn-cs"/>
              </a:rPr>
              <a:t>seperating</a:t>
            </a:r>
            <a:r>
              <a:rPr lang="en-US" sz="1200" b="0" i="0" kern="1200" baseline="0" dirty="0" smtClean="0">
                <a:solidFill>
                  <a:schemeClr val="tx1"/>
                </a:solidFill>
                <a:effectLst/>
                <a:latin typeface="+mn-lt"/>
                <a:ea typeface="+mn-ea"/>
                <a:cs typeface="+mn-cs"/>
              </a:rPr>
              <a:t> car vs. non car because we can learn arbitrarily complex functions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E17396-AE66-494C-8E74-3EBDE2FE1D6B}" type="slidenum">
              <a:rPr lang="en-US" smtClean="0"/>
              <a:t>17</a:t>
            </a:fld>
            <a:endParaRPr lang="en-US"/>
          </a:p>
        </p:txBody>
      </p:sp>
    </p:spTree>
    <p:extLst>
      <p:ext uri="{BB962C8B-B14F-4D97-AF65-F5344CB8AC3E}">
        <p14:creationId xmlns:p14="http://schemas.microsoft.com/office/powerpoint/2010/main" val="292223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Backpropagation</a:t>
            </a:r>
            <a:endParaRPr lang="en-US" sz="1200" b="0" i="0" kern="1200" dirty="0" smtClean="0">
              <a:solidFill>
                <a:schemeClr val="tx1"/>
              </a:solidFill>
              <a:effectLst/>
              <a:latin typeface="+mn-lt"/>
              <a:ea typeface="+mn-ea"/>
              <a:cs typeface="+mn-cs"/>
            </a:endParaRPr>
          </a:p>
          <a:p>
            <a:r>
              <a:rPr lang="en-US" dirty="0" smtClean="0"/>
              <a:t/>
            </a:r>
            <a:br>
              <a:rPr lang="en-US" dirty="0" smtClean="0"/>
            </a:br>
            <a:r>
              <a:rPr lang="en-US" dirty="0" smtClean="0"/>
              <a:t>given initialized weights, input/output pairs (this is a case of supervised learning), we want to learn the values of weights and biases such that we learn the mapping</a:t>
            </a:r>
            <a:r>
              <a:rPr lang="en-US" baseline="0" dirty="0" smtClean="0"/>
              <a:t> from output to input that </a:t>
            </a:r>
            <a:r>
              <a:rPr lang="en-US" baseline="0" dirty="0" err="1" smtClean="0"/>
              <a:t>yeilds</a:t>
            </a:r>
            <a:r>
              <a:rPr lang="en-US" baseline="0" dirty="0" smtClean="0"/>
              <a:t> the highest prediction accuracy</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E17396-AE66-494C-8E74-3EBDE2FE1D6B}" type="slidenum">
              <a:rPr lang="en-US" smtClean="0"/>
              <a:t>18</a:t>
            </a:fld>
            <a:endParaRPr lang="en-US"/>
          </a:p>
        </p:txBody>
      </p:sp>
    </p:spTree>
    <p:extLst>
      <p:ext uri="{BB962C8B-B14F-4D97-AF65-F5344CB8AC3E}">
        <p14:creationId xmlns:p14="http://schemas.microsoft.com/office/powerpoint/2010/main" val="1967074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Backpropagation</a:t>
            </a:r>
            <a:endParaRPr lang="en-US" sz="1200" b="0" i="0" kern="1200" dirty="0" smtClean="0">
              <a:solidFill>
                <a:schemeClr val="tx1"/>
              </a:solidFill>
              <a:effectLst/>
              <a:latin typeface="+mn-lt"/>
              <a:ea typeface="+mn-ea"/>
              <a:cs typeface="+mn-cs"/>
            </a:endParaRPr>
          </a:p>
          <a:p>
            <a:r>
              <a:rPr lang="en-US" dirty="0" smtClean="0"/>
              <a:t/>
            </a:r>
            <a:br>
              <a:rPr lang="en-US" dirty="0" smtClean="0"/>
            </a:br>
            <a:r>
              <a:rPr lang="en-US" dirty="0" smtClean="0"/>
              <a:t>Choosing the right loss function</a:t>
            </a:r>
          </a:p>
          <a:p>
            <a:r>
              <a:rPr lang="en-US" sz="1200" b="0" i="0" kern="1200" dirty="0" smtClean="0">
                <a:solidFill>
                  <a:schemeClr val="tx1"/>
                </a:solidFill>
                <a:effectLst/>
                <a:latin typeface="+mn-lt"/>
                <a:ea typeface="+mn-ea"/>
                <a:cs typeface="+mn-cs"/>
              </a:rPr>
              <a:t>A loss function can be thought of as a distance function in the output/label space</a:t>
            </a:r>
          </a:p>
          <a:p>
            <a:endParaRPr lang="en-US" dirty="0"/>
          </a:p>
        </p:txBody>
      </p:sp>
      <p:sp>
        <p:nvSpPr>
          <p:cNvPr id="4" name="Slide Number Placeholder 3"/>
          <p:cNvSpPr>
            <a:spLocks noGrp="1"/>
          </p:cNvSpPr>
          <p:nvPr>
            <p:ph type="sldNum" sz="quarter" idx="10"/>
          </p:nvPr>
        </p:nvSpPr>
        <p:spPr/>
        <p:txBody>
          <a:bodyPr/>
          <a:lstStyle/>
          <a:p>
            <a:fld id="{C1E17396-AE66-494C-8E74-3EBDE2FE1D6B}" type="slidenum">
              <a:rPr lang="en-US" smtClean="0"/>
              <a:t>19</a:t>
            </a:fld>
            <a:endParaRPr lang="en-US"/>
          </a:p>
        </p:txBody>
      </p:sp>
    </p:spTree>
    <p:extLst>
      <p:ext uri="{BB962C8B-B14F-4D97-AF65-F5344CB8AC3E}">
        <p14:creationId xmlns:p14="http://schemas.microsoft.com/office/powerpoint/2010/main" val="2115657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Backpropagation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Because of the square, large errors have relatively greater influence on MSE than do the smaller error. Therefore, MAE is more robust to outliers since it does not make use of square. On the other hand, MSE is more useful if concerning about large errors whose consequences are much bigger than equivalent smaller ones.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L2 is </a:t>
            </a:r>
            <a:r>
              <a:rPr lang="en-US" sz="1200" b="0" i="0" kern="1200" dirty="0" err="1" smtClean="0">
                <a:solidFill>
                  <a:schemeClr val="tx1"/>
                </a:solidFill>
                <a:effectLst/>
                <a:latin typeface="+mn-lt"/>
                <a:ea typeface="+mn-ea"/>
                <a:cs typeface="+mn-cs"/>
              </a:rPr>
              <a:t>unnormalized</a:t>
            </a:r>
            <a:r>
              <a:rPr lang="en-US" sz="1200" b="0" i="0" kern="1200" dirty="0" smtClean="0">
                <a:solidFill>
                  <a:schemeClr val="tx1"/>
                </a:solidFill>
                <a:effectLst/>
                <a:latin typeface="+mn-lt"/>
                <a:ea typeface="+mn-ea"/>
                <a:cs typeface="+mn-cs"/>
              </a:rPr>
              <a:t> MSE, L1 is </a:t>
            </a:r>
            <a:r>
              <a:rPr lang="en-US" sz="1200" b="0" i="0" kern="1200" dirty="0" err="1" smtClean="0">
                <a:solidFill>
                  <a:schemeClr val="tx1"/>
                </a:solidFill>
                <a:effectLst/>
                <a:latin typeface="+mn-lt"/>
                <a:ea typeface="+mn-ea"/>
                <a:cs typeface="+mn-cs"/>
              </a:rPr>
              <a:t>unnormalized</a:t>
            </a:r>
            <a:r>
              <a:rPr lang="en-US" sz="1200" b="0" i="0" kern="1200" baseline="0" dirty="0" smtClean="0">
                <a:solidFill>
                  <a:schemeClr val="tx1"/>
                </a:solidFill>
                <a:effectLst/>
                <a:latin typeface="+mn-lt"/>
                <a:ea typeface="+mn-ea"/>
                <a:cs typeface="+mn-cs"/>
              </a:rPr>
              <a:t> MAE</a:t>
            </a:r>
            <a:endParaRPr lang="en-US" dirty="0"/>
          </a:p>
        </p:txBody>
      </p:sp>
      <p:sp>
        <p:nvSpPr>
          <p:cNvPr id="4" name="Slide Number Placeholder 3"/>
          <p:cNvSpPr>
            <a:spLocks noGrp="1"/>
          </p:cNvSpPr>
          <p:nvPr>
            <p:ph type="sldNum" sz="quarter" idx="10"/>
          </p:nvPr>
        </p:nvSpPr>
        <p:spPr/>
        <p:txBody>
          <a:bodyPr/>
          <a:lstStyle/>
          <a:p>
            <a:fld id="{C1E17396-AE66-494C-8E74-3EBDE2FE1D6B}" type="slidenum">
              <a:rPr lang="en-US" smtClean="0"/>
              <a:t>20</a:t>
            </a:fld>
            <a:endParaRPr lang="en-US"/>
          </a:p>
        </p:txBody>
      </p:sp>
    </p:spTree>
    <p:extLst>
      <p:ext uri="{BB962C8B-B14F-4D97-AF65-F5344CB8AC3E}">
        <p14:creationId xmlns:p14="http://schemas.microsoft.com/office/powerpoint/2010/main" val="841803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Backpropagation</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E17396-AE66-494C-8E74-3EBDE2FE1D6B}" type="slidenum">
              <a:rPr lang="en-US" smtClean="0"/>
              <a:t>21</a:t>
            </a:fld>
            <a:endParaRPr lang="en-US"/>
          </a:p>
        </p:txBody>
      </p:sp>
    </p:spTree>
    <p:extLst>
      <p:ext uri="{BB962C8B-B14F-4D97-AF65-F5344CB8AC3E}">
        <p14:creationId xmlns:p14="http://schemas.microsoft.com/office/powerpoint/2010/main" val="1046451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 neural network is a computing system made up of a number of simple, highly interconnected processing elements (called nodes)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that transform information based on their response to external inputs.</a:t>
            </a:r>
          </a:p>
          <a:p>
            <a:endParaRPr lang="en-US" dirty="0" smtClean="0"/>
          </a:p>
          <a:p>
            <a:r>
              <a:rPr lang="en-US" dirty="0" smtClean="0"/>
              <a:t>Note that this network is a fully connected network,</a:t>
            </a:r>
            <a:r>
              <a:rPr lang="en-US" baseline="0" dirty="0" smtClean="0"/>
              <a:t> which means that each node has a connection </a:t>
            </a:r>
            <a:br>
              <a:rPr lang="en-US" baseline="0" dirty="0" smtClean="0"/>
            </a:br>
            <a:r>
              <a:rPr lang="en-US" baseline="0" dirty="0" smtClean="0"/>
              <a:t>to each neuron in the previous layer and each neuron in the next layer</a:t>
            </a:r>
            <a:endParaRPr lang="en-US" dirty="0"/>
          </a:p>
        </p:txBody>
      </p:sp>
      <p:sp>
        <p:nvSpPr>
          <p:cNvPr id="4" name="Slide Number Placeholder 3"/>
          <p:cNvSpPr>
            <a:spLocks noGrp="1"/>
          </p:cNvSpPr>
          <p:nvPr>
            <p:ph type="sldNum" sz="quarter" idx="10"/>
          </p:nvPr>
        </p:nvSpPr>
        <p:spPr/>
        <p:txBody>
          <a:bodyPr/>
          <a:lstStyle/>
          <a:p>
            <a:fld id="{C1E17396-AE66-494C-8E74-3EBDE2FE1D6B}" type="slidenum">
              <a:rPr lang="en-US" smtClean="0"/>
              <a:t>4</a:t>
            </a:fld>
            <a:endParaRPr lang="en-US"/>
          </a:p>
        </p:txBody>
      </p:sp>
    </p:spTree>
    <p:extLst>
      <p:ext uri="{BB962C8B-B14F-4D97-AF65-F5344CB8AC3E}">
        <p14:creationId xmlns:p14="http://schemas.microsoft.com/office/powerpoint/2010/main" val="615329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Backpropagation</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E17396-AE66-494C-8E74-3EBDE2FE1D6B}" type="slidenum">
              <a:rPr lang="en-US" smtClean="0"/>
              <a:t>22</a:t>
            </a:fld>
            <a:endParaRPr lang="en-US"/>
          </a:p>
        </p:txBody>
      </p:sp>
    </p:spTree>
    <p:extLst>
      <p:ext uri="{BB962C8B-B14F-4D97-AF65-F5344CB8AC3E}">
        <p14:creationId xmlns:p14="http://schemas.microsoft.com/office/powerpoint/2010/main" val="1810195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Backpropagation</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E17396-AE66-494C-8E74-3EBDE2FE1D6B}" type="slidenum">
              <a:rPr lang="en-US" smtClean="0"/>
              <a:t>23</a:t>
            </a:fld>
            <a:endParaRPr lang="en-US"/>
          </a:p>
        </p:txBody>
      </p:sp>
    </p:spTree>
    <p:extLst>
      <p:ext uri="{BB962C8B-B14F-4D97-AF65-F5344CB8AC3E}">
        <p14:creationId xmlns:p14="http://schemas.microsoft.com/office/powerpoint/2010/main" val="669090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Backpropagation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derivative</a:t>
            </a:r>
            <a:r>
              <a:rPr lang="en-US" sz="1200" b="0" i="0" kern="1200" baseline="0" dirty="0" smtClean="0">
                <a:solidFill>
                  <a:schemeClr val="tx1"/>
                </a:solidFill>
                <a:effectLst/>
                <a:latin typeface="+mn-lt"/>
                <a:ea typeface="+mn-ea"/>
                <a:cs typeface="+mn-cs"/>
              </a:rPr>
              <a:t> of the loss </a:t>
            </a:r>
            <a:r>
              <a:rPr lang="en-US" sz="1200" b="0" i="0" kern="1200" baseline="0" dirty="0" err="1" smtClean="0">
                <a:solidFill>
                  <a:schemeClr val="tx1"/>
                </a:solidFill>
                <a:effectLst/>
                <a:latin typeface="+mn-lt"/>
                <a:ea typeface="+mn-ea"/>
                <a:cs typeface="+mn-cs"/>
              </a:rPr>
              <a:t>wrt</a:t>
            </a:r>
            <a:r>
              <a:rPr lang="en-US" sz="1200" b="0" i="0" kern="1200" baseline="0" dirty="0" smtClean="0">
                <a:solidFill>
                  <a:schemeClr val="tx1"/>
                </a:solidFill>
                <a:effectLst/>
                <a:latin typeface="+mn-lt"/>
                <a:ea typeface="+mn-ea"/>
                <a:cs typeface="+mn-cs"/>
              </a:rPr>
              <a:t> the weights can tell us if we move the weights a little to the left or right, what would happen to the loss and vice versa</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Thus, we want to make changes to the weights to push the loss into its global minima</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E17396-AE66-494C-8E74-3EBDE2FE1D6B}" type="slidenum">
              <a:rPr lang="en-US" smtClean="0"/>
              <a:t>24</a:t>
            </a:fld>
            <a:endParaRPr lang="en-US"/>
          </a:p>
        </p:txBody>
      </p:sp>
    </p:spTree>
    <p:extLst>
      <p:ext uri="{BB962C8B-B14F-4D97-AF65-F5344CB8AC3E}">
        <p14:creationId xmlns:p14="http://schemas.microsoft.com/office/powerpoint/2010/main" val="51995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Backpropagation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derivative</a:t>
            </a:r>
            <a:r>
              <a:rPr lang="en-US" sz="1200" b="0" i="0" kern="1200" baseline="0" dirty="0" smtClean="0">
                <a:solidFill>
                  <a:schemeClr val="tx1"/>
                </a:solidFill>
                <a:effectLst/>
                <a:latin typeface="+mn-lt"/>
                <a:ea typeface="+mn-ea"/>
                <a:cs typeface="+mn-cs"/>
              </a:rPr>
              <a:t> of the loss </a:t>
            </a:r>
            <a:r>
              <a:rPr lang="en-US" sz="1200" b="0" i="0" kern="1200" baseline="0" dirty="0" err="1" smtClean="0">
                <a:solidFill>
                  <a:schemeClr val="tx1"/>
                </a:solidFill>
                <a:effectLst/>
                <a:latin typeface="+mn-lt"/>
                <a:ea typeface="+mn-ea"/>
                <a:cs typeface="+mn-cs"/>
              </a:rPr>
              <a:t>wrt</a:t>
            </a:r>
            <a:r>
              <a:rPr lang="en-US" sz="1200" b="0" i="0" kern="1200" baseline="0" dirty="0" smtClean="0">
                <a:solidFill>
                  <a:schemeClr val="tx1"/>
                </a:solidFill>
                <a:effectLst/>
                <a:latin typeface="+mn-lt"/>
                <a:ea typeface="+mn-ea"/>
                <a:cs typeface="+mn-cs"/>
              </a:rPr>
              <a:t> the weights can tell us if we move the weights a little to the left or right, what would happen to the loss and vice versa</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Thus, we want to make changes to the weights to push the loss into its global minima</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E17396-AE66-494C-8E74-3EBDE2FE1D6B}" type="slidenum">
              <a:rPr lang="en-US" smtClean="0"/>
              <a:t>25</a:t>
            </a:fld>
            <a:endParaRPr lang="en-US"/>
          </a:p>
        </p:txBody>
      </p:sp>
    </p:spTree>
    <p:extLst>
      <p:ext uri="{BB962C8B-B14F-4D97-AF65-F5344CB8AC3E}">
        <p14:creationId xmlns:p14="http://schemas.microsoft.com/office/powerpoint/2010/main" val="1183616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Backpropagation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Eta is a parameter called the learning rate.</a:t>
            </a:r>
            <a:r>
              <a:rPr lang="en-US" sz="1200" b="0" i="0" kern="1200" baseline="0" dirty="0" smtClean="0">
                <a:solidFill>
                  <a:schemeClr val="tx1"/>
                </a:solidFill>
                <a:effectLst/>
                <a:latin typeface="+mn-lt"/>
                <a:ea typeface="+mn-ea"/>
                <a:cs typeface="+mn-cs"/>
              </a:rPr>
              <a:t> It controls how big of a step you take when traversing the loss function.</a:t>
            </a:r>
          </a:p>
          <a:p>
            <a:r>
              <a:rPr lang="en-US" sz="1200" b="0" i="0" kern="1200" baseline="0" dirty="0" smtClean="0">
                <a:solidFill>
                  <a:schemeClr val="tx1"/>
                </a:solidFill>
                <a:effectLst/>
                <a:latin typeface="+mn-lt"/>
                <a:ea typeface="+mn-ea"/>
                <a:cs typeface="+mn-cs"/>
              </a:rPr>
              <a:t>Update the weights with each training pair or until the loss is minimized</a:t>
            </a:r>
          </a:p>
          <a:p>
            <a:r>
              <a:rPr lang="en-US" sz="1200" b="0" i="0" kern="1200" baseline="0" dirty="0" smtClean="0">
                <a:solidFill>
                  <a:schemeClr val="tx1"/>
                </a:solidFill>
                <a:effectLst/>
                <a:latin typeface="+mn-lt"/>
                <a:ea typeface="+mn-ea"/>
                <a:cs typeface="+mn-cs"/>
              </a:rPr>
              <a:t>We will talk more about monitoring this process in the next seminar</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E17396-AE66-494C-8E74-3EBDE2FE1D6B}" type="slidenum">
              <a:rPr lang="en-US" smtClean="0"/>
              <a:t>26</a:t>
            </a:fld>
            <a:endParaRPr lang="en-US"/>
          </a:p>
        </p:txBody>
      </p:sp>
    </p:spTree>
    <p:extLst>
      <p:ext uri="{BB962C8B-B14F-4D97-AF65-F5344CB8AC3E}">
        <p14:creationId xmlns:p14="http://schemas.microsoft.com/office/powerpoint/2010/main" val="1758442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Most image based tasks involve recognition </a:t>
            </a:r>
          </a:p>
          <a:p>
            <a:r>
              <a:rPr lang="en-US" sz="1200" b="0" i="0" kern="1200" dirty="0" smtClean="0">
                <a:solidFill>
                  <a:schemeClr val="tx1"/>
                </a:solidFill>
                <a:effectLst/>
                <a:latin typeface="+mn-lt"/>
                <a:ea typeface="+mn-ea"/>
                <a:cs typeface="+mn-cs"/>
              </a:rPr>
              <a:t>For humans, this task of recognition is one of the first skills we learn from the moment we are born and is one that comes naturally and effortlessly as adults. Without even thinking twice, we’re able to quickly and seamlessly identify the environment we are in as well as the objects that surround us. When we see an image or just when we look at the world around us, most of the time we are able to immediately characterize the scene and give each object a label, all without even consciously noticing. These skills of being able to quickly recognize patterns, generalize from prior knowledge, and adapt to different image environments are ones that we do not share with our fellow machines</a:t>
            </a:r>
          </a:p>
          <a:p>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Inputs and Outputs</a:t>
            </a:r>
          </a:p>
          <a:p>
            <a:pPr fontAlgn="base"/>
            <a:r>
              <a:rPr lang="en-US" sz="1200" b="0" i="0" kern="1200" dirty="0" smtClean="0">
                <a:solidFill>
                  <a:schemeClr val="tx1"/>
                </a:solidFill>
                <a:effectLst/>
                <a:latin typeface="+mn-lt"/>
                <a:ea typeface="+mn-ea"/>
                <a:cs typeface="+mn-cs"/>
              </a:rPr>
              <a:t>                When a computer sees an image (takes an image as input), it will see an array of pixel values. Depending on the resolution and size of the image, it will see a 32 x 32 x 3 array of numbers (The 3 refers to RGB values). Just to drive home the point, let's say we have a color image in JPG form and its size is 480 x 480. The representative array will be 480 x 480 x 3. Each of these numbers is given a value from 0 to 255 which describes the pixel intensity at that point. These numbers, while meaningless to us when we perform image classification, are the only inputs available to the computer.  The idea is that you give the computer this array of numbers and it will output numbers that describe the probability of the image being a certain class (.80 for cat, .15 for dog, .05 for bird,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Too many parameters</a:t>
            </a:r>
          </a:p>
          <a:p>
            <a:r>
              <a:rPr lang="en-US" sz="1200" b="1" i="0" kern="1200" dirty="0" smtClean="0">
                <a:solidFill>
                  <a:schemeClr val="tx1"/>
                </a:solidFill>
                <a:effectLst/>
                <a:latin typeface="+mn-lt"/>
                <a:ea typeface="+mn-ea"/>
                <a:cs typeface="+mn-cs"/>
              </a:rPr>
              <a:t>Image that is 500x1000 pixels = </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E17396-AE66-494C-8E74-3EBDE2FE1D6B}" type="slidenum">
              <a:rPr lang="en-US" smtClean="0"/>
              <a:t>27</a:t>
            </a:fld>
            <a:endParaRPr lang="en-US"/>
          </a:p>
        </p:txBody>
      </p:sp>
    </p:spTree>
    <p:extLst>
      <p:ext uri="{BB962C8B-B14F-4D97-AF65-F5344CB8AC3E}">
        <p14:creationId xmlns:p14="http://schemas.microsoft.com/office/powerpoint/2010/main" val="1032293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weights make up an array that is called a kernel/feature detector/filter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layer in a CNN is always a </a:t>
            </a:r>
            <a:r>
              <a:rPr lang="en-US" sz="1200" b="1" i="0" kern="1200" dirty="0" smtClean="0">
                <a:solidFill>
                  <a:schemeClr val="tx1"/>
                </a:solidFill>
                <a:effectLst/>
                <a:latin typeface="+mn-lt"/>
                <a:ea typeface="+mn-ea"/>
                <a:cs typeface="+mn-cs"/>
              </a:rPr>
              <a:t>Convolutional Layer</a:t>
            </a:r>
            <a:r>
              <a:rPr lang="en-US" sz="1200" b="0" i="0" kern="1200" dirty="0" smtClean="0">
                <a:solidFill>
                  <a:schemeClr val="tx1"/>
                </a:solidFill>
                <a:effectLst/>
                <a:latin typeface="+mn-lt"/>
                <a:ea typeface="+mn-ea"/>
                <a:cs typeface="+mn-cs"/>
              </a:rPr>
              <a:t>. First thing to make sure you remember is what the input to this conv (I’ll be using that abbreviation a lot) layer is. Like we mentioned before, the input is a 32 x 32 x 3 array of pixel values. Now, the best way to explain a conv layer is to imagine a flashlight that is shining over the top left of the image. Let’s say that the light this flashlight shines covers a 5 x 5 area. And now, let’s imagine this flashlight sliding across all the areas of the input image. In machine learning terms, this flashlight is called a </a:t>
            </a:r>
            <a:r>
              <a:rPr lang="en-US" sz="1200" b="1" i="0" kern="1200" dirty="0" smtClean="0">
                <a:solidFill>
                  <a:schemeClr val="tx1"/>
                </a:solidFill>
                <a:effectLst/>
                <a:latin typeface="+mn-lt"/>
                <a:ea typeface="+mn-ea"/>
                <a:cs typeface="+mn-cs"/>
              </a:rPr>
              <a:t>filter</a:t>
            </a:r>
            <a:r>
              <a:rPr lang="en-US" sz="1200" b="0" i="0" kern="1200" dirty="0" smtClean="0">
                <a:solidFill>
                  <a:schemeClr val="tx1"/>
                </a:solidFill>
                <a:effectLst/>
                <a:latin typeface="+mn-lt"/>
                <a:ea typeface="+mn-ea"/>
                <a:cs typeface="+mn-cs"/>
              </a:rPr>
              <a:t>(or sometimes referred to as a </a:t>
            </a:r>
            <a:r>
              <a:rPr lang="en-US" sz="1200" b="1" i="0" kern="1200" dirty="0" smtClean="0">
                <a:solidFill>
                  <a:schemeClr val="tx1"/>
                </a:solidFill>
                <a:effectLst/>
                <a:latin typeface="+mn-lt"/>
                <a:ea typeface="+mn-ea"/>
                <a:cs typeface="+mn-cs"/>
              </a:rPr>
              <a:t>neuron </a:t>
            </a:r>
            <a:r>
              <a:rPr lang="en-US" sz="1200" b="0" i="0" kern="1200" dirty="0" smtClean="0">
                <a:solidFill>
                  <a:schemeClr val="tx1"/>
                </a:solidFill>
                <a:effectLst/>
                <a:latin typeface="+mn-lt"/>
                <a:ea typeface="+mn-ea"/>
                <a:cs typeface="+mn-cs"/>
              </a:rPr>
              <a:t>or a </a:t>
            </a:r>
            <a:r>
              <a:rPr lang="en-US" sz="1200" b="1" i="0" kern="1200" dirty="0" smtClean="0">
                <a:solidFill>
                  <a:schemeClr val="tx1"/>
                </a:solidFill>
                <a:effectLst/>
                <a:latin typeface="+mn-lt"/>
                <a:ea typeface="+mn-ea"/>
                <a:cs typeface="+mn-cs"/>
              </a:rPr>
              <a:t>kernel</a:t>
            </a:r>
            <a:r>
              <a:rPr lang="en-US" sz="1200" b="0" i="0" kern="1200" dirty="0" smtClean="0">
                <a:solidFill>
                  <a:schemeClr val="tx1"/>
                </a:solidFill>
                <a:effectLst/>
                <a:latin typeface="+mn-lt"/>
                <a:ea typeface="+mn-ea"/>
                <a:cs typeface="+mn-cs"/>
              </a:rPr>
              <a:t>) and the region that it is shining over is called the </a:t>
            </a:r>
            <a:r>
              <a:rPr lang="en-US" sz="1200" b="1" i="0" kern="1200" dirty="0" smtClean="0">
                <a:solidFill>
                  <a:schemeClr val="tx1"/>
                </a:solidFill>
                <a:effectLst/>
                <a:latin typeface="+mn-lt"/>
                <a:ea typeface="+mn-ea"/>
                <a:cs typeface="+mn-cs"/>
              </a:rPr>
              <a:t>receptive field</a:t>
            </a:r>
            <a:r>
              <a:rPr lang="en-US" sz="1200" b="0" i="0" kern="1200" dirty="0" smtClean="0">
                <a:solidFill>
                  <a:schemeClr val="tx1"/>
                </a:solidFill>
                <a:effectLst/>
                <a:latin typeface="+mn-lt"/>
                <a:ea typeface="+mn-ea"/>
                <a:cs typeface="+mn-cs"/>
              </a:rPr>
              <a:t>. Now this filter is also an array of numbers (the numbers are called </a:t>
            </a:r>
            <a:r>
              <a:rPr lang="en-US" sz="1200" b="1" i="0" kern="1200" dirty="0" smtClean="0">
                <a:solidFill>
                  <a:schemeClr val="tx1"/>
                </a:solidFill>
                <a:effectLst/>
                <a:latin typeface="+mn-lt"/>
                <a:ea typeface="+mn-ea"/>
                <a:cs typeface="+mn-cs"/>
              </a:rPr>
              <a:t>weights</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parameters</a:t>
            </a:r>
            <a:r>
              <a:rPr lang="en-US" sz="1200" b="0" i="0" kern="1200" dirty="0" smtClean="0">
                <a:solidFill>
                  <a:schemeClr val="tx1"/>
                </a:solidFill>
                <a:effectLst/>
                <a:latin typeface="+mn-lt"/>
                <a:ea typeface="+mn-ea"/>
                <a:cs typeface="+mn-cs"/>
              </a:rPr>
              <a:t>). A very important note is that the depth of this filter has to be the same as the depth of the input (this makes sure that the math works out), so the dimensions of this filter is 5 x 5 x 3. Now, let’s take the first position the filter is in for example.  It would be the top left corner. As the filter is sliding, or </a:t>
            </a:r>
            <a:r>
              <a:rPr lang="en-US" sz="1200" b="1" i="0" kern="1200" dirty="0" smtClean="0">
                <a:solidFill>
                  <a:schemeClr val="tx1"/>
                </a:solidFill>
                <a:effectLst/>
                <a:latin typeface="+mn-lt"/>
                <a:ea typeface="+mn-ea"/>
                <a:cs typeface="+mn-cs"/>
              </a:rPr>
              <a:t>convolving</a:t>
            </a:r>
            <a:r>
              <a:rPr lang="en-US" sz="1200" b="0" i="0" kern="1200" dirty="0" smtClean="0">
                <a:solidFill>
                  <a:schemeClr val="tx1"/>
                </a:solidFill>
                <a:effectLst/>
                <a:latin typeface="+mn-lt"/>
                <a:ea typeface="+mn-ea"/>
                <a:cs typeface="+mn-cs"/>
              </a:rPr>
              <a:t>, around the input image, it is multiplying the values in the filter with the original pixel values of the image (aka computing </a:t>
            </a:r>
            <a:r>
              <a:rPr lang="en-US" sz="1200" b="1" i="0" kern="1200" dirty="0" smtClean="0">
                <a:solidFill>
                  <a:schemeClr val="tx1"/>
                </a:solidFill>
                <a:effectLst/>
                <a:latin typeface="+mn-lt"/>
                <a:ea typeface="+mn-ea"/>
                <a:cs typeface="+mn-cs"/>
              </a:rPr>
              <a:t>element wise multiplications</a:t>
            </a:r>
            <a:r>
              <a:rPr lang="en-US" sz="1200" b="0" i="0" kern="1200" dirty="0" smtClean="0">
                <a:solidFill>
                  <a:schemeClr val="tx1"/>
                </a:solidFill>
                <a:effectLst/>
                <a:latin typeface="+mn-lt"/>
                <a:ea typeface="+mn-ea"/>
                <a:cs typeface="+mn-cs"/>
              </a:rPr>
              <a:t>). These multiplications are all summed up (mathematically speaking, this would be 75 multiplications in total). So now you have a single number. Remember, this number is just representative of when the filter is at the top left of the image. Now, we repeat this process for every location on the input volume. (Next step would be moving the filter to the right by 1 unit, then right again by 1, and so on). Every unique location on the input volume produces a number. After sliding the filter over all the locations, you will find out that what you’re left with is a 28 x 28 x 1 array of numbers, which we call an </a:t>
            </a:r>
            <a:r>
              <a:rPr lang="en-US" sz="1200" b="1" i="0" kern="1200" dirty="0" smtClean="0">
                <a:solidFill>
                  <a:schemeClr val="tx1"/>
                </a:solidFill>
                <a:effectLst/>
                <a:latin typeface="+mn-lt"/>
                <a:ea typeface="+mn-ea"/>
                <a:cs typeface="+mn-cs"/>
              </a:rPr>
              <a:t>activation map</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feature map</a:t>
            </a:r>
            <a:r>
              <a:rPr lang="en-US" sz="1200" b="0" i="0" kern="1200" dirty="0" smtClean="0">
                <a:solidFill>
                  <a:schemeClr val="tx1"/>
                </a:solidFill>
                <a:effectLst/>
                <a:latin typeface="+mn-lt"/>
                <a:ea typeface="+mn-ea"/>
                <a:cs typeface="+mn-cs"/>
              </a:rPr>
              <a:t>. The reason you get a 28 x 28 array is that there are 784 different locations that a 5 x 5 filter can fit on a 32 x 32 input image. These 784 numbers are mapped to a 28 x 28 array.</a:t>
            </a:r>
          </a:p>
        </p:txBody>
      </p:sp>
      <p:sp>
        <p:nvSpPr>
          <p:cNvPr id="4" name="Slide Number Placeholder 3"/>
          <p:cNvSpPr>
            <a:spLocks noGrp="1"/>
          </p:cNvSpPr>
          <p:nvPr>
            <p:ph type="sldNum" sz="quarter" idx="10"/>
          </p:nvPr>
        </p:nvSpPr>
        <p:spPr/>
        <p:txBody>
          <a:bodyPr/>
          <a:lstStyle/>
          <a:p>
            <a:fld id="{C1E17396-AE66-494C-8E74-3EBDE2FE1D6B}" type="slidenum">
              <a:rPr lang="en-US" smtClean="0"/>
              <a:t>28</a:t>
            </a:fld>
            <a:endParaRPr lang="en-US"/>
          </a:p>
        </p:txBody>
      </p:sp>
    </p:spTree>
    <p:extLst>
      <p:ext uri="{BB962C8B-B14F-4D97-AF65-F5344CB8AC3E}">
        <p14:creationId xmlns:p14="http://schemas.microsoft.com/office/powerpoint/2010/main" val="1414446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weights make up an array that is called a kernel/feature detector/filter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layer in a CNN is always a </a:t>
            </a:r>
            <a:r>
              <a:rPr lang="en-US" sz="1200" b="1" i="0" kern="1200" dirty="0" smtClean="0">
                <a:solidFill>
                  <a:schemeClr val="tx1"/>
                </a:solidFill>
                <a:effectLst/>
                <a:latin typeface="+mn-lt"/>
                <a:ea typeface="+mn-ea"/>
                <a:cs typeface="+mn-cs"/>
              </a:rPr>
              <a:t>Convolutional Layer</a:t>
            </a:r>
            <a:r>
              <a:rPr lang="en-US" sz="1200" b="0" i="0" kern="1200" dirty="0" smtClean="0">
                <a:solidFill>
                  <a:schemeClr val="tx1"/>
                </a:solidFill>
                <a:effectLst/>
                <a:latin typeface="+mn-lt"/>
                <a:ea typeface="+mn-ea"/>
                <a:cs typeface="+mn-cs"/>
              </a:rPr>
              <a:t>. First thing to make sure you remember is what the input to this conv (I’ll be using that abbreviation a lot) layer is. Like we mentioned before, the input is a 32 x 32 x 3 array of pixel values. Now, the best way to explain a conv layer is to imagine a flashlight that is shining over the top left of the image. Let’s say that the light this flashlight shines covers a 5 x 5 area. And now, let’s imagine this flashlight sliding across all the areas of the input image. In machine learning terms, this flashlight is called a </a:t>
            </a:r>
            <a:r>
              <a:rPr lang="en-US" sz="1200" b="1" i="0" kern="1200" dirty="0" smtClean="0">
                <a:solidFill>
                  <a:schemeClr val="tx1"/>
                </a:solidFill>
                <a:effectLst/>
                <a:latin typeface="+mn-lt"/>
                <a:ea typeface="+mn-ea"/>
                <a:cs typeface="+mn-cs"/>
              </a:rPr>
              <a:t>filter</a:t>
            </a:r>
            <a:r>
              <a:rPr lang="en-US" sz="1200" b="0" i="0" kern="1200" dirty="0" smtClean="0">
                <a:solidFill>
                  <a:schemeClr val="tx1"/>
                </a:solidFill>
                <a:effectLst/>
                <a:latin typeface="+mn-lt"/>
                <a:ea typeface="+mn-ea"/>
                <a:cs typeface="+mn-cs"/>
              </a:rPr>
              <a:t>(or sometimes referred to as a </a:t>
            </a:r>
            <a:r>
              <a:rPr lang="en-US" sz="1200" b="1" i="0" kern="1200" dirty="0" smtClean="0">
                <a:solidFill>
                  <a:schemeClr val="tx1"/>
                </a:solidFill>
                <a:effectLst/>
                <a:latin typeface="+mn-lt"/>
                <a:ea typeface="+mn-ea"/>
                <a:cs typeface="+mn-cs"/>
              </a:rPr>
              <a:t>neuron </a:t>
            </a:r>
            <a:r>
              <a:rPr lang="en-US" sz="1200" b="0" i="0" kern="1200" dirty="0" smtClean="0">
                <a:solidFill>
                  <a:schemeClr val="tx1"/>
                </a:solidFill>
                <a:effectLst/>
                <a:latin typeface="+mn-lt"/>
                <a:ea typeface="+mn-ea"/>
                <a:cs typeface="+mn-cs"/>
              </a:rPr>
              <a:t>or a </a:t>
            </a:r>
            <a:r>
              <a:rPr lang="en-US" sz="1200" b="1" i="0" kern="1200" dirty="0" smtClean="0">
                <a:solidFill>
                  <a:schemeClr val="tx1"/>
                </a:solidFill>
                <a:effectLst/>
                <a:latin typeface="+mn-lt"/>
                <a:ea typeface="+mn-ea"/>
                <a:cs typeface="+mn-cs"/>
              </a:rPr>
              <a:t>kernel</a:t>
            </a:r>
            <a:r>
              <a:rPr lang="en-US" sz="1200" b="0" i="0" kern="1200" dirty="0" smtClean="0">
                <a:solidFill>
                  <a:schemeClr val="tx1"/>
                </a:solidFill>
                <a:effectLst/>
                <a:latin typeface="+mn-lt"/>
                <a:ea typeface="+mn-ea"/>
                <a:cs typeface="+mn-cs"/>
              </a:rPr>
              <a:t>) and the region that it is shining over is called the </a:t>
            </a:r>
            <a:r>
              <a:rPr lang="en-US" sz="1200" b="1" i="0" kern="1200" dirty="0" smtClean="0">
                <a:solidFill>
                  <a:schemeClr val="tx1"/>
                </a:solidFill>
                <a:effectLst/>
                <a:latin typeface="+mn-lt"/>
                <a:ea typeface="+mn-ea"/>
                <a:cs typeface="+mn-cs"/>
              </a:rPr>
              <a:t>receptive field</a:t>
            </a:r>
            <a:r>
              <a:rPr lang="en-US" sz="1200" b="0" i="0" kern="1200" dirty="0" smtClean="0">
                <a:solidFill>
                  <a:schemeClr val="tx1"/>
                </a:solidFill>
                <a:effectLst/>
                <a:latin typeface="+mn-lt"/>
                <a:ea typeface="+mn-ea"/>
                <a:cs typeface="+mn-cs"/>
              </a:rPr>
              <a:t>. Now this filter is also an array of numbers (the numbers are called </a:t>
            </a:r>
            <a:r>
              <a:rPr lang="en-US" sz="1200" b="1" i="0" kern="1200" dirty="0" smtClean="0">
                <a:solidFill>
                  <a:schemeClr val="tx1"/>
                </a:solidFill>
                <a:effectLst/>
                <a:latin typeface="+mn-lt"/>
                <a:ea typeface="+mn-ea"/>
                <a:cs typeface="+mn-cs"/>
              </a:rPr>
              <a:t>weights</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parameters</a:t>
            </a:r>
            <a:r>
              <a:rPr lang="en-US" sz="1200" b="0" i="0" kern="1200" dirty="0" smtClean="0">
                <a:solidFill>
                  <a:schemeClr val="tx1"/>
                </a:solidFill>
                <a:effectLst/>
                <a:latin typeface="+mn-lt"/>
                <a:ea typeface="+mn-ea"/>
                <a:cs typeface="+mn-cs"/>
              </a:rPr>
              <a:t>). A very important note is that the depth of this filter has to be the same as the depth of the input (this makes sure that the math works out), so the dimensions of this filter is 5 x 5 x 3. Now, let’s take the first position the filter is in for example.  It would be the top left corner. As the filter is sliding, or </a:t>
            </a:r>
            <a:r>
              <a:rPr lang="en-US" sz="1200" b="1" i="0" kern="1200" dirty="0" smtClean="0">
                <a:solidFill>
                  <a:schemeClr val="tx1"/>
                </a:solidFill>
                <a:effectLst/>
                <a:latin typeface="+mn-lt"/>
                <a:ea typeface="+mn-ea"/>
                <a:cs typeface="+mn-cs"/>
              </a:rPr>
              <a:t>convolving</a:t>
            </a:r>
            <a:r>
              <a:rPr lang="en-US" sz="1200" b="0" i="0" kern="1200" dirty="0" smtClean="0">
                <a:solidFill>
                  <a:schemeClr val="tx1"/>
                </a:solidFill>
                <a:effectLst/>
                <a:latin typeface="+mn-lt"/>
                <a:ea typeface="+mn-ea"/>
                <a:cs typeface="+mn-cs"/>
              </a:rPr>
              <a:t>, around the input image, it is multiplying the values in the filter with the original pixel values of the image (aka computing </a:t>
            </a:r>
            <a:r>
              <a:rPr lang="en-US" sz="1200" b="1" i="0" kern="1200" dirty="0" smtClean="0">
                <a:solidFill>
                  <a:schemeClr val="tx1"/>
                </a:solidFill>
                <a:effectLst/>
                <a:latin typeface="+mn-lt"/>
                <a:ea typeface="+mn-ea"/>
                <a:cs typeface="+mn-cs"/>
              </a:rPr>
              <a:t>element wise multiplications</a:t>
            </a:r>
            <a:r>
              <a:rPr lang="en-US" sz="1200" b="0" i="0" kern="1200" dirty="0" smtClean="0">
                <a:solidFill>
                  <a:schemeClr val="tx1"/>
                </a:solidFill>
                <a:effectLst/>
                <a:latin typeface="+mn-lt"/>
                <a:ea typeface="+mn-ea"/>
                <a:cs typeface="+mn-cs"/>
              </a:rPr>
              <a:t>). These multiplications are all summed up (mathematically speaking, this would be 75 multiplications in total). So now you have a single number. Remember, this number is just representative of when the filter is at the top left of the image. Now, we repeat this process for every location on the input volume. (Next step would be moving the filter to the right by 1 unit, then right again by 1, and so on). Every unique location on the input volume produces a number. After sliding the filter over all the locations, you will find out that what you’re left with is a 28 x 28 x 1 array of numbers, which we call an </a:t>
            </a:r>
            <a:r>
              <a:rPr lang="en-US" sz="1200" b="1" i="0" kern="1200" dirty="0" smtClean="0">
                <a:solidFill>
                  <a:schemeClr val="tx1"/>
                </a:solidFill>
                <a:effectLst/>
                <a:latin typeface="+mn-lt"/>
                <a:ea typeface="+mn-ea"/>
                <a:cs typeface="+mn-cs"/>
              </a:rPr>
              <a:t>activation map</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feature map</a:t>
            </a:r>
            <a:r>
              <a:rPr lang="en-US" sz="1200" b="0" i="0" kern="1200" dirty="0" smtClean="0">
                <a:solidFill>
                  <a:schemeClr val="tx1"/>
                </a:solidFill>
                <a:effectLst/>
                <a:latin typeface="+mn-lt"/>
                <a:ea typeface="+mn-ea"/>
                <a:cs typeface="+mn-cs"/>
              </a:rPr>
              <a:t>. The reason you get a 28 x 28 array is that there are 784 different locations that a 5 x 5 filter can fit on a 32 x 32 input image. These 784 numbers are mapped to a 28 x 28 array.</a:t>
            </a:r>
          </a:p>
        </p:txBody>
      </p:sp>
      <p:sp>
        <p:nvSpPr>
          <p:cNvPr id="4" name="Slide Number Placeholder 3"/>
          <p:cNvSpPr>
            <a:spLocks noGrp="1"/>
          </p:cNvSpPr>
          <p:nvPr>
            <p:ph type="sldNum" sz="quarter" idx="10"/>
          </p:nvPr>
        </p:nvSpPr>
        <p:spPr/>
        <p:txBody>
          <a:bodyPr/>
          <a:lstStyle/>
          <a:p>
            <a:fld id="{C1E17396-AE66-494C-8E74-3EBDE2FE1D6B}" type="slidenum">
              <a:rPr lang="en-US" smtClean="0"/>
              <a:t>29</a:t>
            </a:fld>
            <a:endParaRPr lang="en-US"/>
          </a:p>
        </p:txBody>
      </p:sp>
    </p:spTree>
    <p:extLst>
      <p:ext uri="{BB962C8B-B14F-4D97-AF65-F5344CB8AC3E}">
        <p14:creationId xmlns:p14="http://schemas.microsoft.com/office/powerpoint/2010/main" val="894398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a curve detector, the filter will have a pixel structure in which there will be higher numerical values along the area that is a shape of a curve (Remember, these filters that we’re talking about as just numbers!).</a:t>
            </a:r>
          </a:p>
        </p:txBody>
      </p:sp>
      <p:sp>
        <p:nvSpPr>
          <p:cNvPr id="4" name="Slide Number Placeholder 3"/>
          <p:cNvSpPr>
            <a:spLocks noGrp="1"/>
          </p:cNvSpPr>
          <p:nvPr>
            <p:ph type="sldNum" sz="quarter" idx="10"/>
          </p:nvPr>
        </p:nvSpPr>
        <p:spPr/>
        <p:txBody>
          <a:bodyPr/>
          <a:lstStyle/>
          <a:p>
            <a:fld id="{C1E17396-AE66-494C-8E74-3EBDE2FE1D6B}" type="slidenum">
              <a:rPr lang="en-US" smtClean="0"/>
              <a:t>30</a:t>
            </a:fld>
            <a:endParaRPr lang="en-US"/>
          </a:p>
        </p:txBody>
      </p:sp>
    </p:spTree>
    <p:extLst>
      <p:ext uri="{BB962C8B-B14F-4D97-AF65-F5344CB8AC3E}">
        <p14:creationId xmlns:p14="http://schemas.microsoft.com/office/powerpoint/2010/main" val="2094776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a curve detector, the filter will have a pixel structure in which there will be higher numerical values along the area that is a shape of a curve (Remember, these filters that we’re talking about as just numbers!).</a:t>
            </a:r>
          </a:p>
        </p:txBody>
      </p:sp>
      <p:sp>
        <p:nvSpPr>
          <p:cNvPr id="4" name="Slide Number Placeholder 3"/>
          <p:cNvSpPr>
            <a:spLocks noGrp="1"/>
          </p:cNvSpPr>
          <p:nvPr>
            <p:ph type="sldNum" sz="quarter" idx="10"/>
          </p:nvPr>
        </p:nvSpPr>
        <p:spPr/>
        <p:txBody>
          <a:bodyPr/>
          <a:lstStyle/>
          <a:p>
            <a:fld id="{C1E17396-AE66-494C-8E74-3EBDE2FE1D6B}" type="slidenum">
              <a:rPr lang="en-US" smtClean="0"/>
              <a:t>31</a:t>
            </a:fld>
            <a:endParaRPr lang="en-US"/>
          </a:p>
        </p:txBody>
      </p:sp>
    </p:spTree>
    <p:extLst>
      <p:ext uri="{BB962C8B-B14F-4D97-AF65-F5344CB8AC3E}">
        <p14:creationId xmlns:p14="http://schemas.microsoft.com/office/powerpoint/2010/main" val="418415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To understand how information is processed by these algorithms, lets consider this EXAMPLE</a:t>
            </a:r>
          </a:p>
          <a:p>
            <a:r>
              <a:rPr lang="en-US" i="0" baseline="0" dirty="0" smtClean="0"/>
              <a:t>Input could be a spatial location/point </a:t>
            </a:r>
            <a:r>
              <a:rPr lang="en-US" i="0" baseline="0" dirty="0" err="1" smtClean="0"/>
              <a:t>x,y,z</a:t>
            </a:r>
            <a:r>
              <a:rPr lang="en-US" i="0" baseline="0" dirty="0" smtClean="0"/>
              <a:t> in the world, output could be what object exists at that point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E17396-AE66-494C-8E74-3EBDE2FE1D6B}" type="slidenum">
              <a:rPr lang="en-US" smtClean="0"/>
              <a:t>5</a:t>
            </a:fld>
            <a:endParaRPr lang="en-US"/>
          </a:p>
        </p:txBody>
      </p:sp>
    </p:spTree>
    <p:extLst>
      <p:ext uri="{BB962C8B-B14F-4D97-AF65-F5344CB8AC3E}">
        <p14:creationId xmlns:p14="http://schemas.microsoft.com/office/powerpoint/2010/main" val="1009009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we have this filter at the top left corner of the input volume, it is computing multiplications between the filter and pixel values at that region. Now let’s take an example of an image that we want to classify, and let’s put our filter at the top left corner.</a:t>
            </a:r>
          </a:p>
          <a:p>
            <a:pPr fontAlgn="base"/>
            <a:r>
              <a:rPr lang="en-US" sz="1200" b="0" i="0" kern="1200" dirty="0" smtClean="0">
                <a:solidFill>
                  <a:schemeClr val="tx1"/>
                </a:solidFill>
                <a:effectLst/>
                <a:latin typeface="+mn-lt"/>
                <a:ea typeface="+mn-ea"/>
                <a:cs typeface="+mn-cs"/>
              </a:rPr>
              <a:t>Remember, what we have to do is multiply the values in the filter with the original pixel values of the image.</a:t>
            </a:r>
          </a:p>
          <a:p>
            <a:r>
              <a:rPr lang="en-US" dirty="0" smtClean="0"/>
              <a:t/>
            </a:r>
            <a:br>
              <a:rPr lang="en-US" dirty="0" smtClean="0"/>
            </a:br>
            <a:r>
              <a:rPr lang="en-US" sz="1200" b="0" i="0" kern="1200" dirty="0" smtClean="0">
                <a:solidFill>
                  <a:schemeClr val="tx1"/>
                </a:solidFill>
                <a:effectLst/>
                <a:latin typeface="+mn-lt"/>
                <a:ea typeface="+mn-ea"/>
                <a:cs typeface="+mn-cs"/>
              </a:rPr>
              <a:t>Basically, in the input image, if there is a shape that generally resembles the curve that this filter is representing, then all of the multiplications summed together will result in a large value! Now let’s see what happens when we move our filter.</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E17396-AE66-494C-8E74-3EBDE2FE1D6B}" type="slidenum">
              <a:rPr lang="en-US" smtClean="0"/>
              <a:t>32</a:t>
            </a:fld>
            <a:endParaRPr lang="en-US"/>
          </a:p>
        </p:txBody>
      </p:sp>
    </p:spTree>
    <p:extLst>
      <p:ext uri="{BB962C8B-B14F-4D97-AF65-F5344CB8AC3E}">
        <p14:creationId xmlns:p14="http://schemas.microsoft.com/office/powerpoint/2010/main" val="1638555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Now let’s see what happens when we move our filter.</a:t>
            </a:r>
          </a:p>
          <a:p>
            <a:pPr fontAlgn="base"/>
            <a:r>
              <a:rPr lang="en-US" sz="1200" b="0" i="0" kern="1200" dirty="0" smtClean="0">
                <a:solidFill>
                  <a:schemeClr val="tx1"/>
                </a:solidFill>
                <a:effectLst/>
                <a:latin typeface="+mn-lt"/>
                <a:ea typeface="+mn-ea"/>
                <a:cs typeface="+mn-cs"/>
              </a:rPr>
              <a:t>The value is much lower! This is because there wasn’t anything in the image section that responded to the curve detector filter. Remember, the output of this conv layer is an activation map. So, in the simple case of a one filter convolution (and if that filter is a curve detector), the activation map will show the areas in which there at mostly likely to be curves in the picture. In this example, the top left value of our 26 x 26 x 1 activation map (26 because of the 7x7 filter instead of 5x5) will be 6600. This high value means that it is likely that there is some sort of curve in the input volume that caused the filter to activate. The top right value in our activation map will be 0 because there wasn’t anything in the input volume that caused the filter to activate (or more simply said, there wasn’t a curve in that region of the original image). Remember, this is just for one filter. This is just a filter that is going to detect lines that curve outward and to the right. We can have other filters for lines that curve to the left or for straight edges. The more filters, the greater the depth of the activation map, and the more information we have about the input volume.</a:t>
            </a:r>
          </a:p>
        </p:txBody>
      </p:sp>
      <p:sp>
        <p:nvSpPr>
          <p:cNvPr id="4" name="Slide Number Placeholder 3"/>
          <p:cNvSpPr>
            <a:spLocks noGrp="1"/>
          </p:cNvSpPr>
          <p:nvPr>
            <p:ph type="sldNum" sz="quarter" idx="10"/>
          </p:nvPr>
        </p:nvSpPr>
        <p:spPr/>
        <p:txBody>
          <a:bodyPr/>
          <a:lstStyle/>
          <a:p>
            <a:fld id="{C1E17396-AE66-494C-8E74-3EBDE2FE1D6B}" type="slidenum">
              <a:rPr lang="en-US" smtClean="0"/>
              <a:t>33</a:t>
            </a:fld>
            <a:endParaRPr lang="en-US"/>
          </a:p>
        </p:txBody>
      </p:sp>
    </p:spTree>
    <p:extLst>
      <p:ext uri="{BB962C8B-B14F-4D97-AF65-F5344CB8AC3E}">
        <p14:creationId xmlns:p14="http://schemas.microsoft.com/office/powerpoint/2010/main" val="93571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E17396-AE66-494C-8E74-3EBDE2FE1D6B}" type="slidenum">
              <a:rPr lang="en-US" smtClean="0"/>
              <a:t>34</a:t>
            </a:fld>
            <a:endParaRPr lang="en-US"/>
          </a:p>
        </p:txBody>
      </p:sp>
    </p:spTree>
    <p:extLst>
      <p:ext uri="{BB962C8B-B14F-4D97-AF65-F5344CB8AC3E}">
        <p14:creationId xmlns:p14="http://schemas.microsoft.com/office/powerpoint/2010/main" val="1515377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weights make up an array that is called a kernel/feature detector/filter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layer in a CNN is always a </a:t>
            </a:r>
            <a:r>
              <a:rPr lang="en-US" sz="1200" b="1" i="0" kern="1200" dirty="0" smtClean="0">
                <a:solidFill>
                  <a:schemeClr val="tx1"/>
                </a:solidFill>
                <a:effectLst/>
                <a:latin typeface="+mn-lt"/>
                <a:ea typeface="+mn-ea"/>
                <a:cs typeface="+mn-cs"/>
              </a:rPr>
              <a:t>Convolutional Layer</a:t>
            </a:r>
            <a:r>
              <a:rPr lang="en-US" sz="1200" b="0" i="0" kern="1200" dirty="0" smtClean="0">
                <a:solidFill>
                  <a:schemeClr val="tx1"/>
                </a:solidFill>
                <a:effectLst/>
                <a:latin typeface="+mn-lt"/>
                <a:ea typeface="+mn-ea"/>
                <a:cs typeface="+mn-cs"/>
              </a:rPr>
              <a:t>. First thing to make sure you remember is what the input to this conv (I’ll be using that abbreviation a lot) layer is. Like we mentioned before, the input is a 32 x 32 x 3 array of pixel values. Now, the best way to explain a conv layer is to imagine a flashlight that is shining over the top left of the image. Let’s say that the light this flashlight shines covers a 5 x 5 area. And now, let’s imagine this flashlight sliding across all the areas of the input image. In machine learning terms, this flashlight is called a </a:t>
            </a:r>
            <a:r>
              <a:rPr lang="en-US" sz="1200" b="1" i="0" kern="1200" dirty="0" smtClean="0">
                <a:solidFill>
                  <a:schemeClr val="tx1"/>
                </a:solidFill>
                <a:effectLst/>
                <a:latin typeface="+mn-lt"/>
                <a:ea typeface="+mn-ea"/>
                <a:cs typeface="+mn-cs"/>
              </a:rPr>
              <a:t>filter</a:t>
            </a:r>
            <a:r>
              <a:rPr lang="en-US" sz="1200" b="0" i="0" kern="1200" dirty="0" smtClean="0">
                <a:solidFill>
                  <a:schemeClr val="tx1"/>
                </a:solidFill>
                <a:effectLst/>
                <a:latin typeface="+mn-lt"/>
                <a:ea typeface="+mn-ea"/>
                <a:cs typeface="+mn-cs"/>
              </a:rPr>
              <a:t>(or sometimes referred to as a </a:t>
            </a:r>
            <a:r>
              <a:rPr lang="en-US" sz="1200" b="1" i="0" kern="1200" dirty="0" smtClean="0">
                <a:solidFill>
                  <a:schemeClr val="tx1"/>
                </a:solidFill>
                <a:effectLst/>
                <a:latin typeface="+mn-lt"/>
                <a:ea typeface="+mn-ea"/>
                <a:cs typeface="+mn-cs"/>
              </a:rPr>
              <a:t>neuron </a:t>
            </a:r>
            <a:r>
              <a:rPr lang="en-US" sz="1200" b="0" i="0" kern="1200" dirty="0" smtClean="0">
                <a:solidFill>
                  <a:schemeClr val="tx1"/>
                </a:solidFill>
                <a:effectLst/>
                <a:latin typeface="+mn-lt"/>
                <a:ea typeface="+mn-ea"/>
                <a:cs typeface="+mn-cs"/>
              </a:rPr>
              <a:t>or a </a:t>
            </a:r>
            <a:r>
              <a:rPr lang="en-US" sz="1200" b="1" i="0" kern="1200" dirty="0" smtClean="0">
                <a:solidFill>
                  <a:schemeClr val="tx1"/>
                </a:solidFill>
                <a:effectLst/>
                <a:latin typeface="+mn-lt"/>
                <a:ea typeface="+mn-ea"/>
                <a:cs typeface="+mn-cs"/>
              </a:rPr>
              <a:t>kernel</a:t>
            </a:r>
            <a:r>
              <a:rPr lang="en-US" sz="1200" b="0" i="0" kern="1200" dirty="0" smtClean="0">
                <a:solidFill>
                  <a:schemeClr val="tx1"/>
                </a:solidFill>
                <a:effectLst/>
                <a:latin typeface="+mn-lt"/>
                <a:ea typeface="+mn-ea"/>
                <a:cs typeface="+mn-cs"/>
              </a:rPr>
              <a:t>) and the region that it is shining over is called the </a:t>
            </a:r>
            <a:r>
              <a:rPr lang="en-US" sz="1200" b="1" i="0" kern="1200" dirty="0" smtClean="0">
                <a:solidFill>
                  <a:schemeClr val="tx1"/>
                </a:solidFill>
                <a:effectLst/>
                <a:latin typeface="+mn-lt"/>
                <a:ea typeface="+mn-ea"/>
                <a:cs typeface="+mn-cs"/>
              </a:rPr>
              <a:t>receptive field</a:t>
            </a:r>
            <a:r>
              <a:rPr lang="en-US" sz="1200" b="0" i="0" kern="1200" dirty="0" smtClean="0">
                <a:solidFill>
                  <a:schemeClr val="tx1"/>
                </a:solidFill>
                <a:effectLst/>
                <a:latin typeface="+mn-lt"/>
                <a:ea typeface="+mn-ea"/>
                <a:cs typeface="+mn-cs"/>
              </a:rPr>
              <a:t>. Now this filter is also an array of numbers (the numbers are called </a:t>
            </a:r>
            <a:r>
              <a:rPr lang="en-US" sz="1200" b="1" i="0" kern="1200" dirty="0" smtClean="0">
                <a:solidFill>
                  <a:schemeClr val="tx1"/>
                </a:solidFill>
                <a:effectLst/>
                <a:latin typeface="+mn-lt"/>
                <a:ea typeface="+mn-ea"/>
                <a:cs typeface="+mn-cs"/>
              </a:rPr>
              <a:t>weights</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parameters</a:t>
            </a:r>
            <a:r>
              <a:rPr lang="en-US" sz="1200" b="0" i="0" kern="1200" dirty="0" smtClean="0">
                <a:solidFill>
                  <a:schemeClr val="tx1"/>
                </a:solidFill>
                <a:effectLst/>
                <a:latin typeface="+mn-lt"/>
                <a:ea typeface="+mn-ea"/>
                <a:cs typeface="+mn-cs"/>
              </a:rPr>
              <a:t>). A very important note is that the depth of this filter has to be the same as the depth of the input (this makes sure that the math works out), so the dimensions of this filter is 5 x 5 x 3. Now, let’s take the first position the filter is in for example.  It would be the top left corner. As the filter is sliding, or </a:t>
            </a:r>
            <a:r>
              <a:rPr lang="en-US" sz="1200" b="1" i="0" kern="1200" dirty="0" smtClean="0">
                <a:solidFill>
                  <a:schemeClr val="tx1"/>
                </a:solidFill>
                <a:effectLst/>
                <a:latin typeface="+mn-lt"/>
                <a:ea typeface="+mn-ea"/>
                <a:cs typeface="+mn-cs"/>
              </a:rPr>
              <a:t>convolving</a:t>
            </a:r>
            <a:r>
              <a:rPr lang="en-US" sz="1200" b="0" i="0" kern="1200" dirty="0" smtClean="0">
                <a:solidFill>
                  <a:schemeClr val="tx1"/>
                </a:solidFill>
                <a:effectLst/>
                <a:latin typeface="+mn-lt"/>
                <a:ea typeface="+mn-ea"/>
                <a:cs typeface="+mn-cs"/>
              </a:rPr>
              <a:t>, around the input image, it is multiplying the values in the filter with the original pixel values of the image (aka computing </a:t>
            </a:r>
            <a:r>
              <a:rPr lang="en-US" sz="1200" b="1" i="0" kern="1200" dirty="0" smtClean="0">
                <a:solidFill>
                  <a:schemeClr val="tx1"/>
                </a:solidFill>
                <a:effectLst/>
                <a:latin typeface="+mn-lt"/>
                <a:ea typeface="+mn-ea"/>
                <a:cs typeface="+mn-cs"/>
              </a:rPr>
              <a:t>element wise multiplications</a:t>
            </a:r>
            <a:r>
              <a:rPr lang="en-US" sz="1200" b="0" i="0" kern="1200" dirty="0" smtClean="0">
                <a:solidFill>
                  <a:schemeClr val="tx1"/>
                </a:solidFill>
                <a:effectLst/>
                <a:latin typeface="+mn-lt"/>
                <a:ea typeface="+mn-ea"/>
                <a:cs typeface="+mn-cs"/>
              </a:rPr>
              <a:t>). These multiplications are all summed up (mathematically speaking, this would be 75 multiplications in total). So now you have a single number. Remember, this number is just representative of when the filter is at the top left of the image. Now, we repeat this process for every location on the input volume. (Next step would be moving the filter to the right by 1 unit, then right again by 1, and so on). Every unique location on the input volume produces a number. After sliding the filter over all the locations, you will find out that what you’re left with is a 28 x 28 x 1 array of numbers, which we call an </a:t>
            </a:r>
            <a:r>
              <a:rPr lang="en-US" sz="1200" b="1" i="0" kern="1200" dirty="0" smtClean="0">
                <a:solidFill>
                  <a:schemeClr val="tx1"/>
                </a:solidFill>
                <a:effectLst/>
                <a:latin typeface="+mn-lt"/>
                <a:ea typeface="+mn-ea"/>
                <a:cs typeface="+mn-cs"/>
              </a:rPr>
              <a:t>activation map</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feature map</a:t>
            </a:r>
            <a:r>
              <a:rPr lang="en-US" sz="1200" b="0" i="0" kern="1200" dirty="0" smtClean="0">
                <a:solidFill>
                  <a:schemeClr val="tx1"/>
                </a:solidFill>
                <a:effectLst/>
                <a:latin typeface="+mn-lt"/>
                <a:ea typeface="+mn-ea"/>
                <a:cs typeface="+mn-cs"/>
              </a:rPr>
              <a:t>. The reason you get a 28 x 28 array is that there are 784 different locations that a 5 x 5 filter can fit on a 32 x 32 input image. These 784 numbers are mapped to a 28 x 28 array.</a:t>
            </a:r>
          </a:p>
        </p:txBody>
      </p:sp>
      <p:sp>
        <p:nvSpPr>
          <p:cNvPr id="4" name="Slide Number Placeholder 3"/>
          <p:cNvSpPr>
            <a:spLocks noGrp="1"/>
          </p:cNvSpPr>
          <p:nvPr>
            <p:ph type="sldNum" sz="quarter" idx="10"/>
          </p:nvPr>
        </p:nvSpPr>
        <p:spPr/>
        <p:txBody>
          <a:bodyPr/>
          <a:lstStyle/>
          <a:p>
            <a:fld id="{C1E17396-AE66-494C-8E74-3EBDE2FE1D6B}" type="slidenum">
              <a:rPr lang="en-US" smtClean="0"/>
              <a:t>35</a:t>
            </a:fld>
            <a:endParaRPr lang="en-US"/>
          </a:p>
        </p:txBody>
      </p:sp>
    </p:spTree>
    <p:extLst>
      <p:ext uri="{BB962C8B-B14F-4D97-AF65-F5344CB8AC3E}">
        <p14:creationId xmlns:p14="http://schemas.microsoft.com/office/powerpoint/2010/main" val="1026431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 each layer of the input is basically describing the locations in the original image for where certain low level features appear. Now when you apply a set of filters on top of that (pass it through the 2</a:t>
            </a:r>
            <a:r>
              <a:rPr lang="en-US" sz="1200" b="0" i="0" kern="1200" baseline="30000" dirty="0" smtClean="0">
                <a:solidFill>
                  <a:schemeClr val="tx1"/>
                </a:solidFill>
                <a:effectLst/>
                <a:latin typeface="+mn-lt"/>
                <a:ea typeface="+mn-ea"/>
                <a:cs typeface="+mn-cs"/>
              </a:rPr>
              <a:t>nd</a:t>
            </a:r>
            <a:r>
              <a:rPr lang="en-US" sz="1200" b="0" i="0" kern="1200" dirty="0" smtClean="0">
                <a:solidFill>
                  <a:schemeClr val="tx1"/>
                </a:solidFill>
                <a:effectLst/>
                <a:latin typeface="+mn-lt"/>
                <a:ea typeface="+mn-ea"/>
                <a:cs typeface="+mn-cs"/>
              </a:rPr>
              <a:t> conv layer), the output will be activations that represent higher level features. Types of these features could be semicircles (combination of a curve and straight edge) or squares (combination of several straight edges). As you go through the network and go through more conv layers, you get activation maps that represent more and more complex features. By the end of the network, you may have some filters that activate when there is handwriting in the image, filters that activate when they see pink objects, etc.</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E17396-AE66-494C-8E74-3EBDE2FE1D6B}" type="slidenum">
              <a:rPr lang="en-US" smtClean="0"/>
              <a:t>36</a:t>
            </a:fld>
            <a:endParaRPr lang="en-US"/>
          </a:p>
        </p:txBody>
      </p:sp>
    </p:spTree>
    <p:extLst>
      <p:ext uri="{BB962C8B-B14F-4D97-AF65-F5344CB8AC3E}">
        <p14:creationId xmlns:p14="http://schemas.microsoft.com/office/powerpoint/2010/main" val="774672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So far we have focused on</a:t>
            </a:r>
            <a:r>
              <a:rPr lang="en-US" sz="1200" b="0" i="0" kern="1200" baseline="0" dirty="0" smtClean="0">
                <a:solidFill>
                  <a:schemeClr val="tx1"/>
                </a:solidFill>
                <a:effectLst/>
                <a:latin typeface="+mn-lt"/>
                <a:ea typeface="+mn-ea"/>
                <a:cs typeface="+mn-cs"/>
              </a:rPr>
              <a:t> how the neural network structure influences how it learns and extracts information from the environment, now we are going to discuss a bit about the importance of the training dataset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E17396-AE66-494C-8E74-3EBDE2FE1D6B}" type="slidenum">
              <a:rPr lang="en-US" smtClean="0"/>
              <a:t>37</a:t>
            </a:fld>
            <a:endParaRPr lang="en-US"/>
          </a:p>
        </p:txBody>
      </p:sp>
    </p:spTree>
    <p:extLst>
      <p:ext uri="{BB962C8B-B14F-4D97-AF65-F5344CB8AC3E}">
        <p14:creationId xmlns:p14="http://schemas.microsoft.com/office/powerpoint/2010/main" val="7171914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smtClean="0"/>
              <a:t>So why should we care about sensor effects???</a:t>
            </a:r>
          </a:p>
          <a:p>
            <a:pPr>
              <a:lnSpc>
                <a:spcPct val="100000"/>
              </a:lnSpc>
            </a:pPr>
            <a:endParaRPr lang="en-US" dirty="0" smtClean="0"/>
          </a:p>
          <a:p>
            <a:pPr>
              <a:lnSpc>
                <a:spcPct val="100000"/>
              </a:lnSpc>
            </a:pPr>
            <a:r>
              <a:rPr lang="en-US" dirty="0" smtClean="0"/>
              <a:t>Let’s consider the first fatal autonomous car crash, which involved</a:t>
            </a:r>
            <a:r>
              <a:rPr lang="en-US" baseline="0" dirty="0" smtClean="0"/>
              <a:t> </a:t>
            </a:r>
            <a:r>
              <a:rPr lang="en-US" dirty="0" smtClean="0"/>
              <a:t>a</a:t>
            </a:r>
            <a:r>
              <a:rPr lang="en-US" baseline="0" dirty="0" smtClean="0"/>
              <a:t> Tesla.</a:t>
            </a:r>
            <a:endParaRPr lang="en-US" dirty="0" smtClean="0"/>
          </a:p>
          <a:p>
            <a:pPr>
              <a:lnSpc>
                <a:spcPct val="100000"/>
              </a:lnSpc>
            </a:pPr>
            <a:r>
              <a:rPr lang="en-US" dirty="0" smtClean="0"/>
              <a:t>The driver was using the autopilot,</a:t>
            </a:r>
            <a:r>
              <a:rPr lang="en-US" baseline="0" dirty="0" smtClean="0"/>
              <a:t> and the car’s vision system, specifically the forward-facing camera sensor, failed to detect an oncoming white truck, which was cast against a bright sky. </a:t>
            </a:r>
            <a:endParaRPr lang="en-US" dirty="0" smtClean="0"/>
          </a:p>
          <a:p>
            <a:pPr>
              <a:lnSpc>
                <a:spcPct val="100000"/>
              </a:lnSpc>
            </a:pPr>
            <a:r>
              <a:rPr lang="en-US" dirty="0" smtClean="0"/>
              <a:t>The question is, why did the vision system fail to detect the truck in this scenario?</a:t>
            </a:r>
          </a:p>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While the exact</a:t>
            </a:r>
            <a:r>
              <a:rPr lang="en-US" i="0" baseline="0" dirty="0" smtClean="0"/>
              <a:t> vision system used by Tesla’s Autopilot is proprietary, we do know that it utilizes a deep learning framework.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A way that we can start to understand why this system failed is to look at how images are used by a deep learning algorithm. </a:t>
            </a:r>
          </a:p>
          <a:p>
            <a:pPr>
              <a:lnSpc>
                <a:spcPct val="100000"/>
              </a:lnSpc>
            </a:pPr>
            <a:endParaRPr lang="en-US" dirty="0"/>
          </a:p>
        </p:txBody>
      </p:sp>
      <p:sp>
        <p:nvSpPr>
          <p:cNvPr id="4" name="Slide Number Placeholder 3"/>
          <p:cNvSpPr>
            <a:spLocks noGrp="1"/>
          </p:cNvSpPr>
          <p:nvPr>
            <p:ph type="sldNum" sz="quarter" idx="10"/>
          </p:nvPr>
        </p:nvSpPr>
        <p:spPr/>
        <p:txBody>
          <a:bodyPr/>
          <a:lstStyle/>
          <a:p>
            <a:fld id="{A92FF397-2DA4-9B4E-80B4-CCB8F45E4A3A}" type="slidenum">
              <a:rPr lang="en-US" smtClean="0"/>
              <a:t>38</a:t>
            </a:fld>
            <a:endParaRPr lang="en-US"/>
          </a:p>
        </p:txBody>
      </p:sp>
    </p:spTree>
    <p:extLst>
      <p:ext uri="{BB962C8B-B14F-4D97-AF65-F5344CB8AC3E}">
        <p14:creationId xmlns:p14="http://schemas.microsoft.com/office/powerpoint/2010/main" val="13450144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So how does this learning process happen?</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In training, a deep neural network is given images, which it learns to associate with correct labels. </a:t>
            </a:r>
          </a:p>
          <a:p>
            <a:r>
              <a:rPr lang="en-US" sz="1200" b="0" i="0" kern="1200" dirty="0" smtClean="0">
                <a:solidFill>
                  <a:schemeClr val="tx1"/>
                </a:solidFill>
                <a:effectLst/>
                <a:latin typeface="+mn-lt"/>
                <a:ea typeface="+mn-ea"/>
                <a:cs typeface="+mn-cs"/>
              </a:rPr>
              <a:t>Neural networks learn</a:t>
            </a:r>
            <a:r>
              <a:rPr lang="en-US" sz="1200" b="0" i="0" kern="1200" baseline="0" dirty="0" smtClean="0">
                <a:solidFill>
                  <a:schemeClr val="tx1"/>
                </a:solidFill>
                <a:effectLst/>
                <a:latin typeface="+mn-lt"/>
                <a:ea typeface="+mn-ea"/>
                <a:cs typeface="+mn-cs"/>
              </a:rPr>
              <a:t> from</a:t>
            </a:r>
            <a:r>
              <a:rPr lang="en-US" sz="1200" b="0" i="0" kern="1200" dirty="0" smtClean="0">
                <a:solidFill>
                  <a:schemeClr val="tx1"/>
                </a:solidFill>
                <a:effectLst/>
                <a:latin typeface="+mn-lt"/>
                <a:ea typeface="+mn-ea"/>
                <a:cs typeface="+mn-cs"/>
              </a:rPr>
              <a:t> its mistakes. During training, when the neural network incorrectly predicts or misinterprets an input, it is because some of the neural networks processing elements have the incorrect values and the algorithm produces the wrong answer.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So to learn to associate between input and output, the previously mentioned a values are changed to match the output label based upon the error</a:t>
            </a:r>
          </a:p>
          <a:p>
            <a:endParaRPr lang="en-US" i="0" baseline="0" dirty="0" smtClean="0"/>
          </a:p>
          <a:p>
            <a:r>
              <a:rPr lang="en-US" i="0" baseline="0" dirty="0" smtClean="0"/>
              <a:t>Ideally, we then could use this network on any test dataset. </a:t>
            </a:r>
          </a:p>
          <a:p>
            <a:r>
              <a:rPr lang="en-US" i="0" baseline="0" dirty="0" smtClean="0"/>
              <a:t>However, the accuracy and quality of the mapping between images and is partially dependent upon what scene information that is captured in the training data. </a:t>
            </a:r>
          </a:p>
        </p:txBody>
      </p:sp>
      <p:sp>
        <p:nvSpPr>
          <p:cNvPr id="4" name="Slide Number Placeholder 3"/>
          <p:cNvSpPr>
            <a:spLocks noGrp="1"/>
          </p:cNvSpPr>
          <p:nvPr>
            <p:ph type="sldNum" sz="quarter" idx="10"/>
          </p:nvPr>
        </p:nvSpPr>
        <p:spPr/>
        <p:txBody>
          <a:bodyPr/>
          <a:lstStyle/>
          <a:p>
            <a:fld id="{A92FF397-2DA4-9B4E-80B4-CCB8F45E4A3A}" type="slidenum">
              <a:rPr lang="en-US" smtClean="0"/>
              <a:t>39</a:t>
            </a:fld>
            <a:endParaRPr lang="en-US"/>
          </a:p>
        </p:txBody>
      </p:sp>
    </p:spTree>
    <p:extLst>
      <p:ext uri="{BB962C8B-B14F-4D97-AF65-F5344CB8AC3E}">
        <p14:creationId xmlns:p14="http://schemas.microsoft.com/office/powerpoint/2010/main" val="321431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To understand where this dependency comes from and thus WHY DATASET MATTERS, consider the following scenario:</a:t>
            </a:r>
          </a:p>
          <a:p>
            <a:r>
              <a:rPr lang="en-US" i="0" baseline="0" dirty="0" smtClean="0"/>
              <a:t>Red dotted line is the real relationship/mapping/truth that we want to learn, the black dots are points in our datasets. </a:t>
            </a:r>
          </a:p>
          <a:p>
            <a:r>
              <a:rPr lang="en-US" i="0" baseline="0" dirty="0" smtClean="0"/>
              <a:t>As previously mentioned, a neural network learns to model a complicated function from the data its given. </a:t>
            </a:r>
          </a:p>
          <a:p>
            <a:r>
              <a:rPr lang="en-US" i="0" baseline="0" dirty="0" smtClean="0"/>
              <a:t>However, if the data </a:t>
            </a:r>
            <a:r>
              <a:rPr lang="en-US" i="0" baseline="0" dirty="0" err="1" smtClean="0"/>
              <a:t>isnt</a:t>
            </a:r>
            <a:r>
              <a:rPr lang="en-US" i="0" baseline="0" dirty="0" smtClean="0"/>
              <a:t> sampled well (like we only capture a part of the possible Input X values)</a:t>
            </a:r>
          </a:p>
        </p:txBody>
      </p:sp>
      <p:sp>
        <p:nvSpPr>
          <p:cNvPr id="4" name="Slide Number Placeholder 3"/>
          <p:cNvSpPr>
            <a:spLocks noGrp="1"/>
          </p:cNvSpPr>
          <p:nvPr>
            <p:ph type="sldNum" sz="quarter" idx="10"/>
          </p:nvPr>
        </p:nvSpPr>
        <p:spPr/>
        <p:txBody>
          <a:bodyPr/>
          <a:lstStyle/>
          <a:p>
            <a:fld id="{A92FF397-2DA4-9B4E-80B4-CCB8F45E4A3A}" type="slidenum">
              <a:rPr lang="en-US" smtClean="0"/>
              <a:t>40</a:t>
            </a:fld>
            <a:endParaRPr lang="en-US"/>
          </a:p>
        </p:txBody>
      </p:sp>
    </p:spTree>
    <p:extLst>
      <p:ext uri="{BB962C8B-B14F-4D97-AF65-F5344CB8AC3E}">
        <p14:creationId xmlns:p14="http://schemas.microsoft.com/office/powerpoint/2010/main" val="17601675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To understand WHY DATASET MATTERS, consider the following scenario:</a:t>
            </a:r>
          </a:p>
          <a:p>
            <a:r>
              <a:rPr lang="en-US" i="0" baseline="0" dirty="0" smtClean="0"/>
              <a:t>Red dotted line is the real truth that we want to learn, the black dots are points in our datasets. </a:t>
            </a:r>
          </a:p>
          <a:p>
            <a:r>
              <a:rPr lang="en-US" i="0" baseline="0" dirty="0" smtClean="0"/>
              <a:t>As previously mentioned, a neural network learns to model a complicated function from the data its given. </a:t>
            </a:r>
          </a:p>
          <a:p>
            <a:r>
              <a:rPr lang="en-US" i="0" baseline="0" dirty="0" smtClean="0"/>
              <a:t>However, if the data </a:t>
            </a:r>
            <a:r>
              <a:rPr lang="en-US" i="0" baseline="0" dirty="0" err="1" smtClean="0"/>
              <a:t>isnt</a:t>
            </a:r>
            <a:r>
              <a:rPr lang="en-US" i="0" baseline="0" dirty="0" smtClean="0"/>
              <a:t> sampled well (like we only capture a part of the possible Input X values that </a:t>
            </a:r>
            <a:r>
              <a:rPr lang="en-US" i="0" baseline="0" dirty="0" err="1" smtClean="0"/>
              <a:t>arent</a:t>
            </a:r>
            <a:r>
              <a:rPr lang="en-US" i="0" baseline="0" dirty="0" smtClean="0"/>
              <a:t> representative of all possible values that x can take on, then we can learn a model that is bad.)</a:t>
            </a:r>
          </a:p>
        </p:txBody>
      </p:sp>
      <p:sp>
        <p:nvSpPr>
          <p:cNvPr id="4" name="Slide Number Placeholder 3"/>
          <p:cNvSpPr>
            <a:spLocks noGrp="1"/>
          </p:cNvSpPr>
          <p:nvPr>
            <p:ph type="sldNum" sz="quarter" idx="10"/>
          </p:nvPr>
        </p:nvSpPr>
        <p:spPr/>
        <p:txBody>
          <a:bodyPr/>
          <a:lstStyle/>
          <a:p>
            <a:fld id="{A92FF397-2DA4-9B4E-80B4-CCB8F45E4A3A}" type="slidenum">
              <a:rPr lang="en-US" smtClean="0"/>
              <a:t>41</a:t>
            </a:fld>
            <a:endParaRPr lang="en-US"/>
          </a:p>
        </p:txBody>
      </p:sp>
    </p:spTree>
    <p:extLst>
      <p:ext uri="{BB962C8B-B14F-4D97-AF65-F5344CB8AC3E}">
        <p14:creationId xmlns:p14="http://schemas.microsoft.com/office/powerpoint/2010/main" val="336807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E17396-AE66-494C-8E74-3EBDE2FE1D6B}" type="slidenum">
              <a:rPr lang="en-US" smtClean="0"/>
              <a:t>6</a:t>
            </a:fld>
            <a:endParaRPr lang="en-US"/>
          </a:p>
        </p:txBody>
      </p:sp>
    </p:spTree>
    <p:extLst>
      <p:ext uri="{BB962C8B-B14F-4D97-AF65-F5344CB8AC3E}">
        <p14:creationId xmlns:p14="http://schemas.microsoft.com/office/powerpoint/2010/main" val="396781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So how does this learning process happen?</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In training, a deep neural network is given images, which it learns to associate with correct labels. </a:t>
            </a:r>
          </a:p>
          <a:p>
            <a:r>
              <a:rPr lang="en-US" sz="1200" b="0" i="0" kern="1200" dirty="0" smtClean="0">
                <a:solidFill>
                  <a:schemeClr val="tx1"/>
                </a:solidFill>
                <a:effectLst/>
                <a:latin typeface="+mn-lt"/>
                <a:ea typeface="+mn-ea"/>
                <a:cs typeface="+mn-cs"/>
              </a:rPr>
              <a:t>Neural networks learn</a:t>
            </a:r>
            <a:r>
              <a:rPr lang="en-US" sz="1200" b="0" i="0" kern="1200" baseline="0" dirty="0" smtClean="0">
                <a:solidFill>
                  <a:schemeClr val="tx1"/>
                </a:solidFill>
                <a:effectLst/>
                <a:latin typeface="+mn-lt"/>
                <a:ea typeface="+mn-ea"/>
                <a:cs typeface="+mn-cs"/>
              </a:rPr>
              <a:t> from</a:t>
            </a:r>
            <a:r>
              <a:rPr lang="en-US" sz="1200" b="0" i="0" kern="1200" dirty="0" smtClean="0">
                <a:solidFill>
                  <a:schemeClr val="tx1"/>
                </a:solidFill>
                <a:effectLst/>
                <a:latin typeface="+mn-lt"/>
                <a:ea typeface="+mn-ea"/>
                <a:cs typeface="+mn-cs"/>
              </a:rPr>
              <a:t> its mistakes. During training, when the neural network incorrectly predicts or misinterprets an input, it is because some of the neural networks processing elements have the incorrect values and the algorithm produces the wrong answer.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So to learn to associate between input and output, the previously mentioned a values are changed to match the output label based upon the error</a:t>
            </a:r>
          </a:p>
          <a:p>
            <a:endParaRPr lang="en-US" i="0" baseline="0" dirty="0" smtClean="0"/>
          </a:p>
          <a:p>
            <a:r>
              <a:rPr lang="en-US" i="0" baseline="0" dirty="0" smtClean="0"/>
              <a:t>Ideally, we then could use this network on any test dataset. </a:t>
            </a:r>
          </a:p>
          <a:p>
            <a:r>
              <a:rPr lang="en-US" i="0" baseline="0" dirty="0" smtClean="0"/>
              <a:t>However, the accuracy and quality of the mapping between images and is partially dependent upon what scene information that is captured in the training data. </a:t>
            </a:r>
          </a:p>
        </p:txBody>
      </p:sp>
      <p:sp>
        <p:nvSpPr>
          <p:cNvPr id="4" name="Slide Number Placeholder 3"/>
          <p:cNvSpPr>
            <a:spLocks noGrp="1"/>
          </p:cNvSpPr>
          <p:nvPr>
            <p:ph type="sldNum" sz="quarter" idx="10"/>
          </p:nvPr>
        </p:nvSpPr>
        <p:spPr/>
        <p:txBody>
          <a:bodyPr/>
          <a:lstStyle/>
          <a:p>
            <a:fld id="{A92FF397-2DA4-9B4E-80B4-CCB8F45E4A3A}" type="slidenum">
              <a:rPr lang="en-US" smtClean="0"/>
              <a:t>42</a:t>
            </a:fld>
            <a:endParaRPr lang="en-US"/>
          </a:p>
        </p:txBody>
      </p:sp>
    </p:spTree>
    <p:extLst>
      <p:ext uri="{BB962C8B-B14F-4D97-AF65-F5344CB8AC3E}">
        <p14:creationId xmlns:p14="http://schemas.microsoft.com/office/powerpoint/2010/main" val="1725098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So in the case of autonomous vehicles, For example, if a network is only trained on images of side-facing cars, it could have a more difficult time reliably generating a correct association if presented with a view of the back of a car. </a:t>
            </a:r>
          </a:p>
          <a:p>
            <a:r>
              <a:rPr lang="en-US" i="0" baseline="0" dirty="0" smtClean="0"/>
              <a:t>So a potential cause of the detection failure in the tesla crash could be that the vision system could not generalize well to overexposed data.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means that, if  datasets are biased towards specific</a:t>
            </a:r>
            <a:r>
              <a:rPr lang="en-US" sz="1200" kern="1200" baseline="0" dirty="0" smtClean="0">
                <a:solidFill>
                  <a:schemeClr val="tx1"/>
                </a:solidFill>
                <a:latin typeface="+mn-lt"/>
                <a:ea typeface="+mn-ea"/>
                <a:cs typeface="+mn-cs"/>
              </a:rPr>
              <a:t> scene/environmental factors, the algorithm could be as well.</a:t>
            </a:r>
            <a:endParaRPr lang="en-US" i="0" baseline="0" dirty="0" smtClean="0"/>
          </a:p>
          <a:p>
            <a:endParaRPr lang="en-US" i="0" baseline="0" dirty="0" smtClean="0"/>
          </a:p>
          <a:p>
            <a:r>
              <a:rPr lang="en-US" i="0" baseline="0" dirty="0" smtClean="0"/>
              <a:t>A similar argument can be made for unsupervised learning, which for us refers to generative neural networks that take in information in some form and output images. Without a dataset that has a lot of variance in real world appearance, it will produce images that do not capture the real world.</a:t>
            </a:r>
          </a:p>
        </p:txBody>
      </p:sp>
      <p:sp>
        <p:nvSpPr>
          <p:cNvPr id="4" name="Slide Number Placeholder 3"/>
          <p:cNvSpPr>
            <a:spLocks noGrp="1"/>
          </p:cNvSpPr>
          <p:nvPr>
            <p:ph type="sldNum" sz="quarter" idx="10"/>
          </p:nvPr>
        </p:nvSpPr>
        <p:spPr/>
        <p:txBody>
          <a:bodyPr/>
          <a:lstStyle/>
          <a:p>
            <a:fld id="{A92FF397-2DA4-9B4E-80B4-CCB8F45E4A3A}" type="slidenum">
              <a:rPr lang="en-US" smtClean="0"/>
              <a:t>43</a:t>
            </a:fld>
            <a:endParaRPr lang="en-US"/>
          </a:p>
        </p:txBody>
      </p:sp>
    </p:spTree>
    <p:extLst>
      <p:ext uri="{BB962C8B-B14F-4D97-AF65-F5344CB8AC3E}">
        <p14:creationId xmlns:p14="http://schemas.microsoft.com/office/powerpoint/2010/main" val="4140526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So what visual features do we want represented in our datasets?</a:t>
            </a:r>
            <a:r>
              <a:rPr lang="en-US" sz="1200" kern="1200" baseline="0" dirty="0" smtClean="0">
                <a:solidFill>
                  <a:schemeClr val="tx1"/>
                </a:solidFill>
                <a:latin typeface="+mn-lt"/>
                <a:ea typeface="+mn-ea"/>
                <a:cs typeface="+mn-cs"/>
              </a:rPr>
              <a:t/>
            </a:r>
            <a:br>
              <a:rPr lang="en-US" sz="1200" kern="1200" baseline="0" dirty="0" smtClean="0">
                <a:solidFill>
                  <a:schemeClr val="tx1"/>
                </a:solidFill>
                <a:latin typeface="+mn-lt"/>
                <a:ea typeface="+mn-ea"/>
                <a:cs typeface="+mn-cs"/>
              </a:rPr>
            </a:br>
            <a:r>
              <a:rPr lang="en-US" sz="1200" kern="1200" dirty="0" smtClean="0">
                <a:solidFill>
                  <a:schemeClr val="tx1"/>
                </a:solidFill>
                <a:latin typeface="+mn-lt"/>
                <a:ea typeface="+mn-ea"/>
                <a:cs typeface="+mn-cs"/>
              </a:rPr>
              <a:t>The two datasets shown on the right, KITTI and Cityscapes, are both benchmark vehicle datasets. </a:t>
            </a:r>
          </a:p>
          <a:p>
            <a:r>
              <a:rPr lang="en-US" sz="1200" kern="1200" dirty="0" smtClean="0">
                <a:solidFill>
                  <a:schemeClr val="tx1"/>
                </a:solidFill>
                <a:latin typeface="+mn-lt"/>
                <a:ea typeface="+mn-ea"/>
                <a:cs typeface="+mn-cs"/>
              </a:rPr>
              <a:t>Benchmark</a:t>
            </a:r>
            <a:r>
              <a:rPr lang="en-US" sz="1200" kern="1200" baseline="0" dirty="0" smtClean="0">
                <a:solidFill>
                  <a:schemeClr val="tx1"/>
                </a:solidFill>
                <a:latin typeface="+mn-lt"/>
                <a:ea typeface="+mn-ea"/>
                <a:cs typeface="+mn-cs"/>
              </a:rPr>
              <a:t> means that the vision community uses these datasets as standards for evaluating performance of new algorithms. </a:t>
            </a:r>
            <a:endParaRPr lang="en-US" sz="1200" kern="120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KITTI</a:t>
            </a:r>
            <a:r>
              <a:rPr lang="en-US" sz="1200" kern="1200" dirty="0" smtClean="0">
                <a:solidFill>
                  <a:schemeClr val="tx1"/>
                </a:solidFill>
                <a:latin typeface="+mn-lt"/>
                <a:ea typeface="+mn-ea"/>
                <a:cs typeface="+mn-cs"/>
              </a:rPr>
              <a:t> consists of approx. 7500 training images which are captured by driving around the mid-size city of Karlsruhe, Germany, in small </a:t>
            </a:r>
            <a:r>
              <a:rPr lang="en-US" sz="1200" kern="1200" dirty="0" err="1" smtClean="0">
                <a:solidFill>
                  <a:schemeClr val="tx1"/>
                </a:solidFill>
                <a:latin typeface="+mn-lt"/>
                <a:ea typeface="+mn-ea"/>
                <a:cs typeface="+mn-cs"/>
              </a:rPr>
              <a:t>neigborhoods</a:t>
            </a:r>
            <a:r>
              <a:rPr lang="en-US" sz="1200" kern="1200" dirty="0" smtClean="0">
                <a:solidFill>
                  <a:schemeClr val="tx1"/>
                </a:solidFill>
                <a:latin typeface="+mn-lt"/>
                <a:ea typeface="+mn-ea"/>
                <a:cs typeface="+mn-cs"/>
              </a:rPr>
              <a:t> and on highways. </a:t>
            </a:r>
          </a:p>
          <a:p>
            <a:r>
              <a:rPr lang="en-US" sz="1200" kern="1200" dirty="0" smtClean="0">
                <a:solidFill>
                  <a:schemeClr val="tx1"/>
                </a:solidFill>
                <a:latin typeface="+mn-lt"/>
                <a:ea typeface="+mn-ea"/>
                <a:cs typeface="+mn-cs"/>
              </a:rPr>
              <a:t>Cityscapes is a dataset designed for semantic understanding of urban street scenes, which includes detection. It has ~2500 annotated training images</a:t>
            </a:r>
            <a:r>
              <a:rPr lang="en-US" sz="1200" kern="1200" baseline="0" dirty="0" smtClean="0">
                <a:solidFill>
                  <a:schemeClr val="tx1"/>
                </a:solidFill>
                <a:latin typeface="+mn-lt"/>
                <a:ea typeface="+mn-ea"/>
                <a:cs typeface="+mn-cs"/>
              </a:rPr>
              <a:t> t</a:t>
            </a:r>
            <a:r>
              <a:rPr lang="en-US" sz="1200" kern="1200" dirty="0" smtClean="0">
                <a:solidFill>
                  <a:schemeClr val="tx1"/>
                </a:solidFill>
                <a:latin typeface="+mn-lt"/>
                <a:ea typeface="+mn-ea"/>
                <a:cs typeface="+mn-cs"/>
              </a:rPr>
              <a:t>aken in 50 cities in Germany. </a:t>
            </a:r>
          </a:p>
          <a:p>
            <a:r>
              <a:rPr lang="en-US" sz="1200" kern="1200" dirty="0" smtClean="0">
                <a:solidFill>
                  <a:schemeClr val="tx1"/>
                </a:solidFill>
                <a:latin typeface="+mn-lt"/>
                <a:ea typeface="+mn-ea"/>
                <a:cs typeface="+mn-cs"/>
              </a:rPr>
              <a:t>In terms of possible variations, these two datasets are highly</a:t>
            </a:r>
            <a:r>
              <a:rPr lang="en-US" sz="1200" kern="1200" baseline="0" dirty="0" smtClean="0">
                <a:solidFill>
                  <a:schemeClr val="tx1"/>
                </a:solidFill>
                <a:latin typeface="+mn-lt"/>
                <a:ea typeface="+mn-ea"/>
                <a:cs typeface="+mn-cs"/>
              </a:rPr>
              <a:t> similar; both are </a:t>
            </a:r>
            <a:r>
              <a:rPr lang="en-US" sz="1200" kern="1200" dirty="0" smtClean="0">
                <a:solidFill>
                  <a:schemeClr val="tx1"/>
                </a:solidFill>
                <a:latin typeface="+mn-lt"/>
                <a:ea typeface="+mn-ea"/>
                <a:cs typeface="+mn-cs"/>
              </a:rPr>
              <a:t>taken during similar times of day, in similar weather and seasons,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in similar cities in Germany, and focused on imaging cars</a:t>
            </a:r>
            <a:r>
              <a:rPr lang="en-US" sz="1200" kern="1200" baseline="0" dirty="0" smtClean="0">
                <a:solidFill>
                  <a:schemeClr val="tx1"/>
                </a:solidFill>
                <a:latin typeface="+mn-lt"/>
                <a:ea typeface="+mn-ea"/>
                <a:cs typeface="+mn-cs"/>
              </a:rPr>
              <a:t> in an urban environment (same camera orientation towards the road).</a:t>
            </a:r>
            <a:r>
              <a:rPr lang="en-US" sz="1200" kern="1200" dirty="0" smtClean="0">
                <a:solidFill>
                  <a:schemeClr val="tx1"/>
                </a:solidFill>
                <a:latin typeface="+mn-lt"/>
                <a:ea typeface="+mn-ea"/>
                <a:cs typeface="+mn-cs"/>
              </a:rPr>
              <a:t> </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92FF397-2DA4-9B4E-80B4-CCB8F45E4A3A}" type="slidenum">
              <a:rPr lang="en-US" smtClean="0"/>
              <a:t>44</a:t>
            </a:fld>
            <a:endParaRPr lang="en-US"/>
          </a:p>
        </p:txBody>
      </p:sp>
    </p:spTree>
    <p:extLst>
      <p:ext uri="{BB962C8B-B14F-4D97-AF65-F5344CB8AC3E}">
        <p14:creationId xmlns:p14="http://schemas.microsoft.com/office/powerpoint/2010/main" val="13372696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Let’s discuss</a:t>
            </a:r>
            <a:r>
              <a:rPr lang="en-US" sz="1200" kern="1200" baseline="0" dirty="0" smtClean="0">
                <a:solidFill>
                  <a:schemeClr val="tx1"/>
                </a:solidFill>
                <a:latin typeface="+mn-lt"/>
                <a:ea typeface="+mn-ea"/>
                <a:cs typeface="+mn-cs"/>
              </a:rPr>
              <a:t> this idea of generalizability and robustness in the context of real vehicle datasets.</a:t>
            </a:r>
            <a:br>
              <a:rPr lang="en-US" sz="1200" kern="1200" baseline="0" dirty="0" smtClean="0">
                <a:solidFill>
                  <a:schemeClr val="tx1"/>
                </a:solidFill>
                <a:latin typeface="+mn-lt"/>
                <a:ea typeface="+mn-ea"/>
                <a:cs typeface="+mn-cs"/>
              </a:rPr>
            </a:br>
            <a:r>
              <a:rPr lang="en-US" sz="1200" kern="1200" dirty="0" smtClean="0">
                <a:solidFill>
                  <a:schemeClr val="tx1"/>
                </a:solidFill>
                <a:latin typeface="+mn-lt"/>
                <a:ea typeface="+mn-ea"/>
                <a:cs typeface="+mn-cs"/>
              </a:rPr>
              <a:t>The two datasets shown on the right, KITTI and Cityscapes, are both benchmark vehicle datasets. </a:t>
            </a:r>
          </a:p>
          <a:p>
            <a:r>
              <a:rPr lang="en-US" sz="1200" kern="1200" dirty="0" smtClean="0">
                <a:solidFill>
                  <a:schemeClr val="tx1"/>
                </a:solidFill>
                <a:latin typeface="+mn-lt"/>
                <a:ea typeface="+mn-ea"/>
                <a:cs typeface="+mn-cs"/>
              </a:rPr>
              <a:t>Benchmark</a:t>
            </a:r>
            <a:r>
              <a:rPr lang="en-US" sz="1200" kern="1200" baseline="0" dirty="0" smtClean="0">
                <a:solidFill>
                  <a:schemeClr val="tx1"/>
                </a:solidFill>
                <a:latin typeface="+mn-lt"/>
                <a:ea typeface="+mn-ea"/>
                <a:cs typeface="+mn-cs"/>
              </a:rPr>
              <a:t> means that the vision community uses these datasets as standards for evaluating performance of new algorithms. </a:t>
            </a:r>
            <a:endParaRPr lang="en-US" sz="1200" kern="120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KITTI</a:t>
            </a:r>
            <a:r>
              <a:rPr lang="en-US" sz="1200" kern="1200" dirty="0" smtClean="0">
                <a:solidFill>
                  <a:schemeClr val="tx1"/>
                </a:solidFill>
                <a:latin typeface="+mn-lt"/>
                <a:ea typeface="+mn-ea"/>
                <a:cs typeface="+mn-cs"/>
              </a:rPr>
              <a:t> consists of approx. 7500 training images which are captured by driving around the mid-size city of Karlsruhe, Germany, in small </a:t>
            </a:r>
            <a:r>
              <a:rPr lang="en-US" sz="1200" kern="1200" dirty="0" err="1" smtClean="0">
                <a:solidFill>
                  <a:schemeClr val="tx1"/>
                </a:solidFill>
                <a:latin typeface="+mn-lt"/>
                <a:ea typeface="+mn-ea"/>
                <a:cs typeface="+mn-cs"/>
              </a:rPr>
              <a:t>neigborhoods</a:t>
            </a:r>
            <a:r>
              <a:rPr lang="en-US" sz="1200" kern="1200" dirty="0" smtClean="0">
                <a:solidFill>
                  <a:schemeClr val="tx1"/>
                </a:solidFill>
                <a:latin typeface="+mn-lt"/>
                <a:ea typeface="+mn-ea"/>
                <a:cs typeface="+mn-cs"/>
              </a:rPr>
              <a:t> and on highways. </a:t>
            </a:r>
          </a:p>
          <a:p>
            <a:r>
              <a:rPr lang="en-US" sz="1200" kern="1200" dirty="0" smtClean="0">
                <a:solidFill>
                  <a:schemeClr val="tx1"/>
                </a:solidFill>
                <a:latin typeface="+mn-lt"/>
                <a:ea typeface="+mn-ea"/>
                <a:cs typeface="+mn-cs"/>
              </a:rPr>
              <a:t>Cityscapes is a dataset designed for semantic understanding of urban street scenes, which includes detection. It has ~2500 annotated training images</a:t>
            </a:r>
            <a:r>
              <a:rPr lang="en-US" sz="1200" kern="1200" baseline="0" dirty="0" smtClean="0">
                <a:solidFill>
                  <a:schemeClr val="tx1"/>
                </a:solidFill>
                <a:latin typeface="+mn-lt"/>
                <a:ea typeface="+mn-ea"/>
                <a:cs typeface="+mn-cs"/>
              </a:rPr>
              <a:t> t</a:t>
            </a:r>
            <a:r>
              <a:rPr lang="en-US" sz="1200" kern="1200" dirty="0" smtClean="0">
                <a:solidFill>
                  <a:schemeClr val="tx1"/>
                </a:solidFill>
                <a:latin typeface="+mn-lt"/>
                <a:ea typeface="+mn-ea"/>
                <a:cs typeface="+mn-cs"/>
              </a:rPr>
              <a:t>aken in 50 cities in Germany. </a:t>
            </a:r>
          </a:p>
          <a:p>
            <a:r>
              <a:rPr lang="en-US" sz="1200" kern="1200" dirty="0" smtClean="0">
                <a:solidFill>
                  <a:schemeClr val="tx1"/>
                </a:solidFill>
                <a:latin typeface="+mn-lt"/>
                <a:ea typeface="+mn-ea"/>
                <a:cs typeface="+mn-cs"/>
              </a:rPr>
              <a:t>In terms of possible variations, these two datasets are highly</a:t>
            </a:r>
            <a:r>
              <a:rPr lang="en-US" sz="1200" kern="1200" baseline="0" dirty="0" smtClean="0">
                <a:solidFill>
                  <a:schemeClr val="tx1"/>
                </a:solidFill>
                <a:latin typeface="+mn-lt"/>
                <a:ea typeface="+mn-ea"/>
                <a:cs typeface="+mn-cs"/>
              </a:rPr>
              <a:t> similar; both are </a:t>
            </a:r>
            <a:r>
              <a:rPr lang="en-US" sz="1200" kern="1200" dirty="0" smtClean="0">
                <a:solidFill>
                  <a:schemeClr val="tx1"/>
                </a:solidFill>
                <a:latin typeface="+mn-lt"/>
                <a:ea typeface="+mn-ea"/>
                <a:cs typeface="+mn-cs"/>
              </a:rPr>
              <a:t>taken during similar times of day, in similar weather and seasons,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in similar cities in Germany, and focused on imaging cars</a:t>
            </a:r>
            <a:r>
              <a:rPr lang="en-US" sz="1200" kern="1200" baseline="0" dirty="0" smtClean="0">
                <a:solidFill>
                  <a:schemeClr val="tx1"/>
                </a:solidFill>
                <a:latin typeface="+mn-lt"/>
                <a:ea typeface="+mn-ea"/>
                <a:cs typeface="+mn-cs"/>
              </a:rPr>
              <a:t> in an urban environment (same camera orientation towards the road).</a:t>
            </a:r>
            <a:r>
              <a:rPr lang="en-US" sz="1200" kern="1200" dirty="0" smtClean="0">
                <a:solidFill>
                  <a:schemeClr val="tx1"/>
                </a:solidFill>
                <a:latin typeface="+mn-lt"/>
                <a:ea typeface="+mn-ea"/>
                <a:cs typeface="+mn-cs"/>
              </a:rPr>
              <a:t> </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92FF397-2DA4-9B4E-80B4-CCB8F45E4A3A}" type="slidenum">
              <a:rPr lang="en-US" smtClean="0"/>
              <a:t>45</a:t>
            </a:fld>
            <a:endParaRPr lang="en-US"/>
          </a:p>
        </p:txBody>
      </p:sp>
    </p:spTree>
    <p:extLst>
      <p:ext uri="{BB962C8B-B14F-4D97-AF65-F5344CB8AC3E}">
        <p14:creationId xmlns:p14="http://schemas.microsoft.com/office/powerpoint/2010/main" val="11076906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Lighting/Time of day/shadows</a:t>
            </a:r>
          </a:p>
          <a:p>
            <a:r>
              <a:rPr lang="en-US" sz="1200" dirty="0" smtClean="0"/>
              <a:t>Distortion</a:t>
            </a:r>
            <a:r>
              <a:rPr lang="en-US" sz="1200" baseline="0" dirty="0" smtClean="0"/>
              <a:t> patters (weather)</a:t>
            </a:r>
          </a:p>
          <a:p>
            <a:endParaRPr lang="en-US" sz="1200" dirty="0" smtClean="0"/>
          </a:p>
          <a:p>
            <a:r>
              <a:rPr lang="en-US" sz="1200" dirty="0" smtClean="0"/>
              <a:t>Lets </a:t>
            </a:r>
            <a:r>
              <a:rPr lang="en-US" sz="1200" kern="1200" dirty="0" smtClean="0">
                <a:solidFill>
                  <a:schemeClr val="tx1"/>
                </a:solidFill>
                <a:latin typeface="+mn-lt"/>
                <a:ea typeface="+mn-ea"/>
                <a:cs typeface="+mn-cs"/>
              </a:rPr>
              <a:t>discuss</a:t>
            </a:r>
            <a:r>
              <a:rPr lang="en-US" sz="1200" kern="1200" baseline="0" dirty="0" smtClean="0">
                <a:solidFill>
                  <a:schemeClr val="tx1"/>
                </a:solidFill>
                <a:latin typeface="+mn-lt"/>
                <a:ea typeface="+mn-ea"/>
                <a:cs typeface="+mn-cs"/>
              </a:rPr>
              <a:t> this idea of generalizability and robustness in the context of real vehicle datasets.</a:t>
            </a:r>
            <a:br>
              <a:rPr lang="en-US" sz="1200" kern="1200" baseline="0" dirty="0" smtClean="0">
                <a:solidFill>
                  <a:schemeClr val="tx1"/>
                </a:solidFill>
                <a:latin typeface="+mn-lt"/>
                <a:ea typeface="+mn-ea"/>
                <a:cs typeface="+mn-cs"/>
              </a:rPr>
            </a:br>
            <a:r>
              <a:rPr lang="en-US" sz="1200" kern="1200" dirty="0" smtClean="0">
                <a:solidFill>
                  <a:schemeClr val="tx1"/>
                </a:solidFill>
                <a:latin typeface="+mn-lt"/>
                <a:ea typeface="+mn-ea"/>
                <a:cs typeface="+mn-cs"/>
              </a:rPr>
              <a:t>The two datasets shown on the right, KITTI and Cityscapes, are both benchmark vehicle datasets. </a:t>
            </a:r>
          </a:p>
          <a:p>
            <a:r>
              <a:rPr lang="en-US" sz="1200" kern="1200" dirty="0" smtClean="0">
                <a:solidFill>
                  <a:schemeClr val="tx1"/>
                </a:solidFill>
                <a:latin typeface="+mn-lt"/>
                <a:ea typeface="+mn-ea"/>
                <a:cs typeface="+mn-cs"/>
              </a:rPr>
              <a:t>Benchmark</a:t>
            </a:r>
            <a:r>
              <a:rPr lang="en-US" sz="1200" kern="1200" baseline="0" dirty="0" smtClean="0">
                <a:solidFill>
                  <a:schemeClr val="tx1"/>
                </a:solidFill>
                <a:latin typeface="+mn-lt"/>
                <a:ea typeface="+mn-ea"/>
                <a:cs typeface="+mn-cs"/>
              </a:rPr>
              <a:t> means that the vision community uses these datasets as standards for evaluating performance of new algorithms. </a:t>
            </a:r>
            <a:endParaRPr lang="en-US" sz="1200" kern="120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KITTI</a:t>
            </a:r>
            <a:r>
              <a:rPr lang="en-US" sz="1200" kern="1200" dirty="0" smtClean="0">
                <a:solidFill>
                  <a:schemeClr val="tx1"/>
                </a:solidFill>
                <a:latin typeface="+mn-lt"/>
                <a:ea typeface="+mn-ea"/>
                <a:cs typeface="+mn-cs"/>
              </a:rPr>
              <a:t> consists of approx. 7500 training images which are captured by driving around the mid-size city of Karlsruhe, Germany, in small </a:t>
            </a:r>
            <a:r>
              <a:rPr lang="en-US" sz="1200" kern="1200" dirty="0" err="1" smtClean="0">
                <a:solidFill>
                  <a:schemeClr val="tx1"/>
                </a:solidFill>
                <a:latin typeface="+mn-lt"/>
                <a:ea typeface="+mn-ea"/>
                <a:cs typeface="+mn-cs"/>
              </a:rPr>
              <a:t>neigborhoods</a:t>
            </a:r>
            <a:r>
              <a:rPr lang="en-US" sz="1200" kern="1200" dirty="0" smtClean="0">
                <a:solidFill>
                  <a:schemeClr val="tx1"/>
                </a:solidFill>
                <a:latin typeface="+mn-lt"/>
                <a:ea typeface="+mn-ea"/>
                <a:cs typeface="+mn-cs"/>
              </a:rPr>
              <a:t> and on highways. </a:t>
            </a:r>
          </a:p>
          <a:p>
            <a:r>
              <a:rPr lang="en-US" sz="1200" kern="1200" dirty="0" smtClean="0">
                <a:solidFill>
                  <a:schemeClr val="tx1"/>
                </a:solidFill>
                <a:latin typeface="+mn-lt"/>
                <a:ea typeface="+mn-ea"/>
                <a:cs typeface="+mn-cs"/>
              </a:rPr>
              <a:t>Cityscapes is a dataset designed for semantic understanding of urban street scenes, which includes detection. It has ~2500 annotated training images</a:t>
            </a:r>
            <a:r>
              <a:rPr lang="en-US" sz="1200" kern="1200" baseline="0" dirty="0" smtClean="0">
                <a:solidFill>
                  <a:schemeClr val="tx1"/>
                </a:solidFill>
                <a:latin typeface="+mn-lt"/>
                <a:ea typeface="+mn-ea"/>
                <a:cs typeface="+mn-cs"/>
              </a:rPr>
              <a:t> t</a:t>
            </a:r>
            <a:r>
              <a:rPr lang="en-US" sz="1200" kern="1200" dirty="0" smtClean="0">
                <a:solidFill>
                  <a:schemeClr val="tx1"/>
                </a:solidFill>
                <a:latin typeface="+mn-lt"/>
                <a:ea typeface="+mn-ea"/>
                <a:cs typeface="+mn-cs"/>
              </a:rPr>
              <a:t>aken in 50 cities in Germany. </a:t>
            </a:r>
          </a:p>
          <a:p>
            <a:r>
              <a:rPr lang="en-US" sz="1200" kern="1200" dirty="0" smtClean="0">
                <a:solidFill>
                  <a:schemeClr val="tx1"/>
                </a:solidFill>
                <a:latin typeface="+mn-lt"/>
                <a:ea typeface="+mn-ea"/>
                <a:cs typeface="+mn-cs"/>
              </a:rPr>
              <a:t>In terms of possible variations, these two datasets are highly</a:t>
            </a:r>
            <a:r>
              <a:rPr lang="en-US" sz="1200" kern="1200" baseline="0" dirty="0" smtClean="0">
                <a:solidFill>
                  <a:schemeClr val="tx1"/>
                </a:solidFill>
                <a:latin typeface="+mn-lt"/>
                <a:ea typeface="+mn-ea"/>
                <a:cs typeface="+mn-cs"/>
              </a:rPr>
              <a:t> similar; both are </a:t>
            </a:r>
            <a:r>
              <a:rPr lang="en-US" sz="1200" kern="1200" dirty="0" smtClean="0">
                <a:solidFill>
                  <a:schemeClr val="tx1"/>
                </a:solidFill>
                <a:latin typeface="+mn-lt"/>
                <a:ea typeface="+mn-ea"/>
                <a:cs typeface="+mn-cs"/>
              </a:rPr>
              <a:t>taken during similar times of day, in similar weather and seasons,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in similar cities in Germany, and focused on imaging cars</a:t>
            </a:r>
            <a:r>
              <a:rPr lang="en-US" sz="1200" kern="1200" baseline="0" dirty="0" smtClean="0">
                <a:solidFill>
                  <a:schemeClr val="tx1"/>
                </a:solidFill>
                <a:latin typeface="+mn-lt"/>
                <a:ea typeface="+mn-ea"/>
                <a:cs typeface="+mn-cs"/>
              </a:rPr>
              <a:t> in an urban environment (same camera orientation towards the road).</a:t>
            </a:r>
            <a:r>
              <a:rPr lang="en-US" sz="1200" kern="1200" dirty="0" smtClean="0">
                <a:solidFill>
                  <a:schemeClr val="tx1"/>
                </a:solidFill>
                <a:latin typeface="+mn-lt"/>
                <a:ea typeface="+mn-ea"/>
                <a:cs typeface="+mn-cs"/>
              </a:rPr>
              <a:t> </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92FF397-2DA4-9B4E-80B4-CCB8F45E4A3A}" type="slidenum">
              <a:rPr lang="en-US" smtClean="0"/>
              <a:t>46</a:t>
            </a:fld>
            <a:endParaRPr lang="en-US"/>
          </a:p>
        </p:txBody>
      </p:sp>
    </p:spTree>
    <p:extLst>
      <p:ext uri="{BB962C8B-B14F-4D97-AF65-F5344CB8AC3E}">
        <p14:creationId xmlns:p14="http://schemas.microsoft.com/office/powerpoint/2010/main" val="9502174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So if we consider the space of </a:t>
            </a:r>
            <a:r>
              <a:rPr lang="en-US" i="1" baseline="0" dirty="0" smtClean="0"/>
              <a:t>real world</a:t>
            </a:r>
            <a:r>
              <a:rPr lang="en-US" i="1" dirty="0" smtClean="0"/>
              <a:t> scene factors (represented by the blue circle)</a:t>
            </a:r>
            <a:r>
              <a:rPr lang="en-US" i="1" baseline="0" dirty="0" smtClean="0"/>
              <a:t> that can impact the learning process in neural networks, sensor effects would be included because they can alter the appearance of the world.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Each real dataset captures a subset of these possible real world scenarios.</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We can see through this example that </a:t>
            </a:r>
            <a:r>
              <a:rPr lang="en-US" sz="1200" i="0" kern="1200" baseline="0" dirty="0" smtClean="0">
                <a:solidFill>
                  <a:schemeClr val="tx1"/>
                </a:solidFill>
                <a:latin typeface="+mn-lt"/>
                <a:ea typeface="+mn-ea"/>
                <a:cs typeface="+mn-cs"/>
              </a:rPr>
              <a:t>t</a:t>
            </a:r>
            <a:r>
              <a:rPr lang="en-US" sz="1200" i="0" kern="1200" dirty="0" smtClean="0">
                <a:solidFill>
                  <a:schemeClr val="tx1"/>
                </a:solidFill>
                <a:latin typeface="+mn-lt"/>
                <a:ea typeface="+mn-ea"/>
                <a:cs typeface="+mn-cs"/>
              </a:rPr>
              <a:t>he smaller the variance of the scene factors represented in a dataset, the further</a:t>
            </a:r>
            <a:r>
              <a:rPr lang="en-US" sz="1200" i="0" kern="1200" baseline="0" dirty="0" smtClean="0">
                <a:solidFill>
                  <a:schemeClr val="tx1"/>
                </a:solidFill>
                <a:latin typeface="+mn-lt"/>
                <a:ea typeface="+mn-ea"/>
                <a:cs typeface="+mn-cs"/>
              </a:rPr>
              <a:t> away it is from other datasets in this space, and hence, how </a:t>
            </a:r>
            <a:r>
              <a:rPr lang="en-US" sz="1200" i="0" kern="1200" dirty="0" smtClean="0">
                <a:solidFill>
                  <a:schemeClr val="tx1"/>
                </a:solidFill>
                <a:latin typeface="+mn-lt"/>
                <a:ea typeface="+mn-ea"/>
                <a:cs typeface="+mn-cs"/>
              </a:rPr>
              <a:t>less robust it is to different scenes when tested on novel data.</a:t>
            </a:r>
          </a:p>
          <a:p>
            <a:r>
              <a:rPr lang="en-US" i="0" baseline="0" dirty="0" smtClean="0"/>
              <a:t>We would like to develop methods that bridge the gap between these worlds that would allow us to capture more real world variance (</a:t>
            </a:r>
            <a:r>
              <a:rPr lang="en-US" i="0" baseline="0" dirty="0" err="1" smtClean="0"/>
              <a:t>ie</a:t>
            </a:r>
            <a:r>
              <a:rPr lang="en-US" i="0" baseline="0" dirty="0" smtClean="0"/>
              <a:t>, more real world scenes) that would allow a deep learning algorithm trained in the ‘KITTI world’ to be deployed with no performance decrease in any other ‘dataset world’.</a:t>
            </a:r>
          </a:p>
          <a:p>
            <a:endParaRPr lang="en-US" dirty="0"/>
          </a:p>
        </p:txBody>
      </p:sp>
      <p:sp>
        <p:nvSpPr>
          <p:cNvPr id="4" name="Slide Number Placeholder 3"/>
          <p:cNvSpPr>
            <a:spLocks noGrp="1"/>
          </p:cNvSpPr>
          <p:nvPr>
            <p:ph type="sldNum" sz="quarter" idx="10"/>
          </p:nvPr>
        </p:nvSpPr>
        <p:spPr/>
        <p:txBody>
          <a:bodyPr/>
          <a:lstStyle/>
          <a:p>
            <a:fld id="{A92FF397-2DA4-9B4E-80B4-CCB8F45E4A3A}" type="slidenum">
              <a:rPr lang="en-US" smtClean="0"/>
              <a:t>47</a:t>
            </a:fld>
            <a:endParaRPr lang="en-US"/>
          </a:p>
        </p:txBody>
      </p:sp>
    </p:spTree>
    <p:extLst>
      <p:ext uri="{BB962C8B-B14F-4D97-AF65-F5344CB8AC3E}">
        <p14:creationId xmlns:p14="http://schemas.microsoft.com/office/powerpoint/2010/main" val="2766424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So if we consider the space of </a:t>
            </a:r>
            <a:r>
              <a:rPr lang="en-US" i="1" baseline="0" dirty="0" smtClean="0"/>
              <a:t>real world</a:t>
            </a:r>
            <a:r>
              <a:rPr lang="en-US" i="1" dirty="0" smtClean="0"/>
              <a:t> scene factors (represented by the blue circle)</a:t>
            </a:r>
            <a:r>
              <a:rPr lang="en-US" i="1" baseline="0" dirty="0" smtClean="0"/>
              <a:t> that can impact the learning process in neural networks, sensor effects would be included because they can alter the appearance of the world.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Each real dataset captures a subset of these possible real world scenarios.</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We can see through this example that </a:t>
            </a:r>
            <a:r>
              <a:rPr lang="en-US" sz="1200" i="0" kern="1200" baseline="0" dirty="0" smtClean="0">
                <a:solidFill>
                  <a:schemeClr val="tx1"/>
                </a:solidFill>
                <a:latin typeface="+mn-lt"/>
                <a:ea typeface="+mn-ea"/>
                <a:cs typeface="+mn-cs"/>
              </a:rPr>
              <a:t>t</a:t>
            </a:r>
            <a:r>
              <a:rPr lang="en-US" sz="1200" i="0" kern="1200" dirty="0" smtClean="0">
                <a:solidFill>
                  <a:schemeClr val="tx1"/>
                </a:solidFill>
                <a:latin typeface="+mn-lt"/>
                <a:ea typeface="+mn-ea"/>
                <a:cs typeface="+mn-cs"/>
              </a:rPr>
              <a:t>he smaller the variance of the scene factors represented in a dataset, the further</a:t>
            </a:r>
            <a:r>
              <a:rPr lang="en-US" sz="1200" i="0" kern="1200" baseline="0" dirty="0" smtClean="0">
                <a:solidFill>
                  <a:schemeClr val="tx1"/>
                </a:solidFill>
                <a:latin typeface="+mn-lt"/>
                <a:ea typeface="+mn-ea"/>
                <a:cs typeface="+mn-cs"/>
              </a:rPr>
              <a:t> away it is from other datasets in this space, and hence, how </a:t>
            </a:r>
            <a:r>
              <a:rPr lang="en-US" sz="1200" i="0" kern="1200" dirty="0" smtClean="0">
                <a:solidFill>
                  <a:schemeClr val="tx1"/>
                </a:solidFill>
                <a:latin typeface="+mn-lt"/>
                <a:ea typeface="+mn-ea"/>
                <a:cs typeface="+mn-cs"/>
              </a:rPr>
              <a:t>less robust it is to different scenes when tested on novel data.</a:t>
            </a:r>
          </a:p>
          <a:p>
            <a:r>
              <a:rPr lang="en-US" i="0" baseline="0" dirty="0" smtClean="0"/>
              <a:t>We would like to develop methods that bridge the gap between these worlds that would allow us to capture more real world variance (</a:t>
            </a:r>
            <a:r>
              <a:rPr lang="en-US" i="0" baseline="0" dirty="0" err="1" smtClean="0"/>
              <a:t>ie</a:t>
            </a:r>
            <a:r>
              <a:rPr lang="en-US" i="0" baseline="0" dirty="0" smtClean="0"/>
              <a:t>, more real world scenes) that would allow a deep learning algorithm trained in the ‘KITTI world’ to be deployed with no performance decrease in any other ‘dataset world’.</a:t>
            </a:r>
          </a:p>
          <a:p>
            <a:endParaRPr lang="en-US" dirty="0"/>
          </a:p>
        </p:txBody>
      </p:sp>
      <p:sp>
        <p:nvSpPr>
          <p:cNvPr id="4" name="Slide Number Placeholder 3"/>
          <p:cNvSpPr>
            <a:spLocks noGrp="1"/>
          </p:cNvSpPr>
          <p:nvPr>
            <p:ph type="sldNum" sz="quarter" idx="10"/>
          </p:nvPr>
        </p:nvSpPr>
        <p:spPr/>
        <p:txBody>
          <a:bodyPr/>
          <a:lstStyle/>
          <a:p>
            <a:fld id="{A92FF397-2DA4-9B4E-80B4-CCB8F45E4A3A}" type="slidenum">
              <a:rPr lang="en-US" smtClean="0"/>
              <a:t>48</a:t>
            </a:fld>
            <a:endParaRPr lang="en-US"/>
          </a:p>
        </p:txBody>
      </p:sp>
    </p:spTree>
    <p:extLst>
      <p:ext uri="{BB962C8B-B14F-4D97-AF65-F5344CB8AC3E}">
        <p14:creationId xmlns:p14="http://schemas.microsoft.com/office/powerpoint/2010/main" val="1806271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Series of iterations of the CNN in regards of columns, or marble. </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Applying a visualization technique similar to google deep dream, we can visualize the spatial/visual features that maximally activate a particular class for a network trained on image classification (the method is discussed in more detail in the methods). The above images were generated from a CNN trained upon the ImageNet dataset, which is over a million images and is labeled for over 1600 classes, which includes ‘triumphal arch’,  ‘fountain’, and ’park bench’. It is the dataset that ‘best approximates’ the real world due to its sheer size.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E17396-AE66-494C-8E74-3EBDE2FE1D6B}" type="slidenum">
              <a:rPr lang="en-US" smtClean="0"/>
              <a:t>49</a:t>
            </a:fld>
            <a:endParaRPr lang="en-US"/>
          </a:p>
        </p:txBody>
      </p:sp>
    </p:spTree>
    <p:extLst>
      <p:ext uri="{BB962C8B-B14F-4D97-AF65-F5344CB8AC3E}">
        <p14:creationId xmlns:p14="http://schemas.microsoft.com/office/powerpoint/2010/main" val="15708670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Series of iterations of the CNN in regards of columns, or marble. </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Applying a visualization technique similar to google deep dream, we can visualize the spatial/visual features that maximally activate a particular class for a network trained on image classification (the method is discussed in more detail in the methods). The above images were generated from a CNN trained upon the ImageNet dataset, which is over a million images and is labeled for over 1600 classes, which includes ‘triumphal arch’,  ‘fountain’, and ’park bench’. It is the dataset that ‘best approximates’ the real world due to its sheer size.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E17396-AE66-494C-8E74-3EBDE2FE1D6B}" type="slidenum">
              <a:rPr lang="en-US" smtClean="0"/>
              <a:t>50</a:t>
            </a:fld>
            <a:endParaRPr lang="en-US"/>
          </a:p>
        </p:txBody>
      </p:sp>
    </p:spTree>
    <p:extLst>
      <p:ext uri="{BB962C8B-B14F-4D97-AF65-F5344CB8AC3E}">
        <p14:creationId xmlns:p14="http://schemas.microsoft.com/office/powerpoint/2010/main" val="2257732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So far we have focused on</a:t>
            </a:r>
            <a:r>
              <a:rPr lang="en-US" sz="1200" b="0" i="0" kern="1200" baseline="0" dirty="0" smtClean="0">
                <a:solidFill>
                  <a:schemeClr val="tx1"/>
                </a:solidFill>
                <a:effectLst/>
                <a:latin typeface="+mn-lt"/>
                <a:ea typeface="+mn-ea"/>
                <a:cs typeface="+mn-cs"/>
              </a:rPr>
              <a:t> how the neural network structure influences how it learns and extracts information from the environment, now we are going to discuss a bit about the importance of the training dataset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E17396-AE66-494C-8E74-3EBDE2FE1D6B}" type="slidenum">
              <a:rPr lang="en-US" smtClean="0"/>
              <a:t>51</a:t>
            </a:fld>
            <a:endParaRPr lang="en-US"/>
          </a:p>
        </p:txBody>
      </p:sp>
    </p:spTree>
    <p:extLst>
      <p:ext uri="{BB962C8B-B14F-4D97-AF65-F5344CB8AC3E}">
        <p14:creationId xmlns:p14="http://schemas.microsoft.com/office/powerpoint/2010/main" val="266978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For this problem lets consider a single node neural network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Given an input vector, (</a:t>
            </a:r>
            <a:r>
              <a:rPr lang="en-US" sz="1200" b="0" i="0" kern="1200" baseline="0" dirty="0" err="1" smtClean="0">
                <a:solidFill>
                  <a:schemeClr val="tx1"/>
                </a:solidFill>
                <a:effectLst/>
                <a:latin typeface="+mn-lt"/>
                <a:ea typeface="+mn-ea"/>
                <a:cs typeface="+mn-cs"/>
              </a:rPr>
              <a:t>x,y</a:t>
            </a:r>
            <a:r>
              <a:rPr lang="en-US" sz="1200" b="0" i="0" kern="1200" baseline="0" dirty="0" smtClean="0">
                <a:solidFill>
                  <a:schemeClr val="tx1"/>
                </a:solidFill>
                <a:effectLst/>
                <a:latin typeface="+mn-lt"/>
                <a:ea typeface="+mn-ea"/>
                <a:cs typeface="+mn-cs"/>
              </a:rPr>
              <a:t>), we want the neural network to output either a 0 or a 1, where a 1 indicates a car is in fact at that location, or a 0, indicating that a car is not at that location. This is a binary classification problem, where we are trying to distinguish between two classes.</a:t>
            </a:r>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E17396-AE66-494C-8E74-3EBDE2FE1D6B}" type="slidenum">
              <a:rPr lang="en-US" smtClean="0"/>
              <a:t>7</a:t>
            </a:fld>
            <a:endParaRPr lang="en-US"/>
          </a:p>
        </p:txBody>
      </p:sp>
    </p:spTree>
    <p:extLst>
      <p:ext uri="{BB962C8B-B14F-4D97-AF65-F5344CB8AC3E}">
        <p14:creationId xmlns:p14="http://schemas.microsoft.com/office/powerpoint/2010/main" val="13112811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GAN is a type of generative neural</a:t>
            </a:r>
            <a:r>
              <a:rPr lang="en-US" baseline="0" dirty="0" smtClean="0"/>
              <a:t> network, which means that it generates a form a output, which is typically images.</a:t>
            </a:r>
          </a:p>
          <a:p>
            <a:r>
              <a:rPr lang="en-US" baseline="0" dirty="0" smtClean="0"/>
              <a:t>A GAN is actually two neural networks: a Generator network and  Discriminator network.</a:t>
            </a:r>
          </a:p>
          <a:p>
            <a:endParaRPr lang="en-US" dirty="0"/>
          </a:p>
        </p:txBody>
      </p:sp>
      <p:sp>
        <p:nvSpPr>
          <p:cNvPr id="4" name="Slide Number Placeholder 3"/>
          <p:cNvSpPr>
            <a:spLocks noGrp="1"/>
          </p:cNvSpPr>
          <p:nvPr>
            <p:ph type="sldNum" sz="quarter" idx="10"/>
          </p:nvPr>
        </p:nvSpPr>
        <p:spPr/>
        <p:txBody>
          <a:bodyPr/>
          <a:lstStyle/>
          <a:p>
            <a:fld id="{36083796-DB6C-1449-A038-C26C29E73ED2}" type="slidenum">
              <a:rPr lang="en-US" smtClean="0"/>
              <a:t>52</a:t>
            </a:fld>
            <a:endParaRPr lang="en-US"/>
          </a:p>
        </p:txBody>
      </p:sp>
    </p:spTree>
    <p:extLst>
      <p:ext uri="{BB962C8B-B14F-4D97-AF65-F5344CB8AC3E}">
        <p14:creationId xmlns:p14="http://schemas.microsoft.com/office/powerpoint/2010/main" val="7135790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GAN is a type of generative neural</a:t>
            </a:r>
            <a:r>
              <a:rPr lang="en-US" baseline="0" dirty="0" smtClean="0"/>
              <a:t> network, which means that it generates a form a output, which is typically images.</a:t>
            </a:r>
          </a:p>
          <a:p>
            <a:r>
              <a:rPr lang="en-US" baseline="0" dirty="0" smtClean="0"/>
              <a:t>A GAN is actually two neural networks: a Generator network and  Discriminator network.</a:t>
            </a:r>
          </a:p>
          <a:p>
            <a:endParaRPr lang="en-US" dirty="0"/>
          </a:p>
        </p:txBody>
      </p:sp>
      <p:sp>
        <p:nvSpPr>
          <p:cNvPr id="4" name="Slide Number Placeholder 3"/>
          <p:cNvSpPr>
            <a:spLocks noGrp="1"/>
          </p:cNvSpPr>
          <p:nvPr>
            <p:ph type="sldNum" sz="quarter" idx="10"/>
          </p:nvPr>
        </p:nvSpPr>
        <p:spPr/>
        <p:txBody>
          <a:bodyPr/>
          <a:lstStyle/>
          <a:p>
            <a:fld id="{36083796-DB6C-1449-A038-C26C29E73ED2}" type="slidenum">
              <a:rPr lang="en-US" smtClean="0"/>
              <a:t>53</a:t>
            </a:fld>
            <a:endParaRPr lang="en-US"/>
          </a:p>
        </p:txBody>
      </p:sp>
    </p:spTree>
    <p:extLst>
      <p:ext uri="{BB962C8B-B14F-4D97-AF65-F5344CB8AC3E}">
        <p14:creationId xmlns:p14="http://schemas.microsoft.com/office/powerpoint/2010/main" val="17708802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GAN is a type of generative neural</a:t>
            </a:r>
            <a:r>
              <a:rPr lang="en-US" baseline="0" dirty="0" smtClean="0"/>
              <a:t> network, which means that it generates a form a output, which is typically images.</a:t>
            </a:r>
          </a:p>
          <a:p>
            <a:r>
              <a:rPr lang="en-US" baseline="0" dirty="0" smtClean="0"/>
              <a:t>A GAN is actually two neural networks: a Generator network and  Discriminator network.</a:t>
            </a:r>
          </a:p>
          <a:p>
            <a:r>
              <a:rPr lang="en-US" dirty="0" smtClean="0"/>
              <a:t>The</a:t>
            </a:r>
            <a:r>
              <a:rPr lang="en-US" baseline="0" dirty="0" smtClean="0"/>
              <a:t> generator is trained based upon the discriminator, and the discriminator is trained by the generator.</a:t>
            </a:r>
          </a:p>
          <a:p>
            <a:r>
              <a:rPr lang="en-US" baseline="0" dirty="0" smtClean="0"/>
              <a:t>What results is a generator that has learned to make realistic images because it learns the distribution over real images.</a:t>
            </a:r>
          </a:p>
          <a:p>
            <a:endParaRPr lang="en-US" dirty="0"/>
          </a:p>
        </p:txBody>
      </p:sp>
      <p:sp>
        <p:nvSpPr>
          <p:cNvPr id="4" name="Slide Number Placeholder 3"/>
          <p:cNvSpPr>
            <a:spLocks noGrp="1"/>
          </p:cNvSpPr>
          <p:nvPr>
            <p:ph type="sldNum" sz="quarter" idx="10"/>
          </p:nvPr>
        </p:nvSpPr>
        <p:spPr/>
        <p:txBody>
          <a:bodyPr/>
          <a:lstStyle/>
          <a:p>
            <a:fld id="{36083796-DB6C-1449-A038-C26C29E73ED2}" type="slidenum">
              <a:rPr lang="en-US" smtClean="0"/>
              <a:t>54</a:t>
            </a:fld>
            <a:endParaRPr lang="en-US"/>
          </a:p>
        </p:txBody>
      </p:sp>
    </p:spTree>
    <p:extLst>
      <p:ext uri="{BB962C8B-B14F-4D97-AF65-F5344CB8AC3E}">
        <p14:creationId xmlns:p14="http://schemas.microsoft.com/office/powerpoint/2010/main" val="434125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The way that node1 processes information:</a:t>
            </a:r>
            <a:endParaRPr lang="en-US" i="0" baseline="0" dirty="0" smtClean="0"/>
          </a:p>
          <a:p>
            <a:r>
              <a:rPr lang="en-US" i="0" baseline="0" dirty="0" smtClean="0"/>
              <a:t>First node in first hidden layer would take in </a:t>
            </a:r>
            <a:r>
              <a:rPr lang="en-US" i="0" baseline="0" dirty="0" err="1" smtClean="0"/>
              <a:t>x,y</a:t>
            </a:r>
            <a:r>
              <a:rPr lang="en-US" i="0" baseline="0" dirty="0" smtClean="0"/>
              <a:t> values, multiply by a weight value, a, sum, which becomes its ‘state’/the input to the neurons in the next layer</a:t>
            </a:r>
          </a:p>
          <a:p>
            <a:r>
              <a:rPr lang="en-US" i="0" baseline="0" dirty="0" smtClean="0"/>
              <a:t>So each node processes input as a sum of scaled inputs, and then passes this on to all the nodes its connected to in the next layer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E17396-AE66-494C-8E74-3EBDE2FE1D6B}" type="slidenum">
              <a:rPr lang="en-US" smtClean="0"/>
              <a:t>8</a:t>
            </a:fld>
            <a:endParaRPr lang="en-US"/>
          </a:p>
        </p:txBody>
      </p:sp>
    </p:spTree>
    <p:extLst>
      <p:ext uri="{BB962C8B-B14F-4D97-AF65-F5344CB8AC3E}">
        <p14:creationId xmlns:p14="http://schemas.microsoft.com/office/powerpoint/2010/main" val="47742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From here you can see that the weights control the slope</a:t>
            </a:r>
            <a:r>
              <a:rPr lang="en-US" sz="1200" b="1" i="0" kern="1200" baseline="0" dirty="0" smtClean="0">
                <a:solidFill>
                  <a:schemeClr val="tx1"/>
                </a:solidFill>
                <a:effectLst/>
                <a:latin typeface="+mn-lt"/>
                <a:ea typeface="+mn-ea"/>
                <a:cs typeface="+mn-cs"/>
              </a:rPr>
              <a:t> of the decision function, bias shifts it</a:t>
            </a:r>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Linear or Identity Activation Function</a:t>
            </a:r>
          </a:p>
          <a:p>
            <a:r>
              <a:rPr lang="en-US" sz="1200" b="0" i="0" kern="1200" dirty="0" smtClean="0">
                <a:solidFill>
                  <a:schemeClr val="tx1"/>
                </a:solidFill>
                <a:effectLst/>
                <a:latin typeface="+mn-lt"/>
                <a:ea typeface="+mn-ea"/>
                <a:cs typeface="+mn-cs"/>
              </a:rPr>
              <a:t>As you can see the function is a line or linear. Therefore, the output of the functions will not be confined between any range</a:t>
            </a:r>
          </a:p>
          <a:p>
            <a:r>
              <a:rPr lang="en-US" i="0" baseline="0" dirty="0" smtClean="0"/>
              <a:t>as a sum of scaled inputs, and then passes this on to all the nodes its connected to in the next layer.</a:t>
            </a:r>
          </a:p>
          <a:p>
            <a:r>
              <a:rPr lang="en-US" sz="1200" b="1" i="0" kern="1200" dirty="0" smtClean="0">
                <a:solidFill>
                  <a:schemeClr val="tx1"/>
                </a:solidFill>
                <a:effectLst/>
                <a:latin typeface="+mn-lt"/>
                <a:ea typeface="+mn-ea"/>
                <a:cs typeface="+mn-cs"/>
              </a:rPr>
              <a:t>Range :</a:t>
            </a:r>
            <a:r>
              <a:rPr lang="en-US" sz="1200" b="0" i="0" kern="1200" dirty="0" smtClean="0">
                <a:solidFill>
                  <a:schemeClr val="tx1"/>
                </a:solidFill>
                <a:effectLst/>
                <a:latin typeface="+mn-lt"/>
                <a:ea typeface="+mn-ea"/>
                <a:cs typeface="+mn-cs"/>
              </a:rPr>
              <a:t> (-infinity to infinity)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E17396-AE66-494C-8E74-3EBDE2FE1D6B}" type="slidenum">
              <a:rPr lang="en-US" smtClean="0"/>
              <a:t>9</a:t>
            </a:fld>
            <a:endParaRPr lang="en-US"/>
          </a:p>
        </p:txBody>
      </p:sp>
    </p:spTree>
    <p:extLst>
      <p:ext uri="{BB962C8B-B14F-4D97-AF65-F5344CB8AC3E}">
        <p14:creationId xmlns:p14="http://schemas.microsoft.com/office/powerpoint/2010/main" val="1041488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From here you can see that the weights control the slope</a:t>
            </a:r>
            <a:r>
              <a:rPr lang="en-US" sz="1200" b="1" i="0" kern="1200" baseline="0" dirty="0" smtClean="0">
                <a:solidFill>
                  <a:schemeClr val="tx1"/>
                </a:solidFill>
                <a:effectLst/>
                <a:latin typeface="+mn-lt"/>
                <a:ea typeface="+mn-ea"/>
                <a:cs typeface="+mn-cs"/>
              </a:rPr>
              <a:t> of the decision function, bias shifts it</a:t>
            </a:r>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Linear or Identity Activation Function</a:t>
            </a:r>
          </a:p>
          <a:p>
            <a:r>
              <a:rPr lang="en-US" sz="1200" b="0" i="0" kern="1200" dirty="0" smtClean="0">
                <a:solidFill>
                  <a:schemeClr val="tx1"/>
                </a:solidFill>
                <a:effectLst/>
                <a:latin typeface="+mn-lt"/>
                <a:ea typeface="+mn-ea"/>
                <a:cs typeface="+mn-cs"/>
              </a:rPr>
              <a:t>As you can see the function is a line or linear. Therefore, the output of the functions will not be confined between any range</a:t>
            </a:r>
          </a:p>
          <a:p>
            <a:r>
              <a:rPr lang="en-US" i="0" baseline="0" dirty="0" smtClean="0"/>
              <a:t>as a sum of scaled inputs, and then passes this on to all the nodes its connected to in the next layer.</a:t>
            </a:r>
          </a:p>
          <a:p>
            <a:r>
              <a:rPr lang="en-US" sz="1200" b="1" i="0" kern="1200" dirty="0" smtClean="0">
                <a:solidFill>
                  <a:schemeClr val="tx1"/>
                </a:solidFill>
                <a:effectLst/>
                <a:latin typeface="+mn-lt"/>
                <a:ea typeface="+mn-ea"/>
                <a:cs typeface="+mn-cs"/>
              </a:rPr>
              <a:t>Range :</a:t>
            </a:r>
            <a:r>
              <a:rPr lang="en-US" sz="1200" b="0" i="0" kern="1200" dirty="0" smtClean="0">
                <a:solidFill>
                  <a:schemeClr val="tx1"/>
                </a:solidFill>
                <a:effectLst/>
                <a:latin typeface="+mn-lt"/>
                <a:ea typeface="+mn-ea"/>
                <a:cs typeface="+mn-cs"/>
              </a:rPr>
              <a:t> (-infinity to infinity)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E17396-AE66-494C-8E74-3EBDE2FE1D6B}" type="slidenum">
              <a:rPr lang="en-US" smtClean="0"/>
              <a:t>10</a:t>
            </a:fld>
            <a:endParaRPr lang="en-US"/>
          </a:p>
        </p:txBody>
      </p:sp>
    </p:spTree>
    <p:extLst>
      <p:ext uri="{BB962C8B-B14F-4D97-AF65-F5344CB8AC3E}">
        <p14:creationId xmlns:p14="http://schemas.microsoft.com/office/powerpoint/2010/main" val="301491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Can we draw a straight line to separate the two classes? Not easily!!! This is why we want nonlinear activation functions</a:t>
            </a:r>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E17396-AE66-494C-8E74-3EBDE2FE1D6B}" type="slidenum">
              <a:rPr lang="en-US" smtClean="0"/>
              <a:t>11</a:t>
            </a:fld>
            <a:endParaRPr lang="en-US"/>
          </a:p>
        </p:txBody>
      </p:sp>
    </p:spTree>
    <p:extLst>
      <p:ext uri="{BB962C8B-B14F-4D97-AF65-F5344CB8AC3E}">
        <p14:creationId xmlns:p14="http://schemas.microsoft.com/office/powerpoint/2010/main" val="178701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8BA01A0-B5FD-5C43-A2CE-306A40AC65F4}" type="datetimeFigureOut">
              <a:rPr lang="en-US" smtClean="0"/>
              <a:t>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3BB9C-B2CB-4C45-A26E-421C0C063B6A}" type="slidenum">
              <a:rPr lang="en-US" smtClean="0"/>
              <a:t>‹#›</a:t>
            </a:fld>
            <a:endParaRPr lang="en-US"/>
          </a:p>
        </p:txBody>
      </p:sp>
    </p:spTree>
    <p:extLst>
      <p:ext uri="{BB962C8B-B14F-4D97-AF65-F5344CB8AC3E}">
        <p14:creationId xmlns:p14="http://schemas.microsoft.com/office/powerpoint/2010/main" val="577300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BA01A0-B5FD-5C43-A2CE-306A40AC65F4}" type="datetimeFigureOut">
              <a:rPr lang="en-US" smtClean="0"/>
              <a:t>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3BB9C-B2CB-4C45-A26E-421C0C063B6A}" type="slidenum">
              <a:rPr lang="en-US" smtClean="0"/>
              <a:t>‹#›</a:t>
            </a:fld>
            <a:endParaRPr lang="en-US"/>
          </a:p>
        </p:txBody>
      </p:sp>
    </p:spTree>
    <p:extLst>
      <p:ext uri="{BB962C8B-B14F-4D97-AF65-F5344CB8AC3E}">
        <p14:creationId xmlns:p14="http://schemas.microsoft.com/office/powerpoint/2010/main" val="367821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BA01A0-B5FD-5C43-A2CE-306A40AC65F4}" type="datetimeFigureOut">
              <a:rPr lang="en-US" smtClean="0"/>
              <a:t>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3BB9C-B2CB-4C45-A26E-421C0C063B6A}" type="slidenum">
              <a:rPr lang="en-US" smtClean="0"/>
              <a:t>‹#›</a:t>
            </a:fld>
            <a:endParaRPr lang="en-US"/>
          </a:p>
        </p:txBody>
      </p:sp>
    </p:spTree>
    <p:extLst>
      <p:ext uri="{BB962C8B-B14F-4D97-AF65-F5344CB8AC3E}">
        <p14:creationId xmlns:p14="http://schemas.microsoft.com/office/powerpoint/2010/main" val="1515005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BA01A0-B5FD-5C43-A2CE-306A40AC65F4}" type="datetimeFigureOut">
              <a:rPr lang="en-US" smtClean="0"/>
              <a:t>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3BB9C-B2CB-4C45-A26E-421C0C063B6A}" type="slidenum">
              <a:rPr lang="en-US" smtClean="0"/>
              <a:t>‹#›</a:t>
            </a:fld>
            <a:endParaRPr lang="en-US"/>
          </a:p>
        </p:txBody>
      </p:sp>
    </p:spTree>
    <p:extLst>
      <p:ext uri="{BB962C8B-B14F-4D97-AF65-F5344CB8AC3E}">
        <p14:creationId xmlns:p14="http://schemas.microsoft.com/office/powerpoint/2010/main" val="1797916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8BA01A0-B5FD-5C43-A2CE-306A40AC65F4}" type="datetimeFigureOut">
              <a:rPr lang="en-US" smtClean="0"/>
              <a:t>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3BB9C-B2CB-4C45-A26E-421C0C063B6A}" type="slidenum">
              <a:rPr lang="en-US" smtClean="0"/>
              <a:t>‹#›</a:t>
            </a:fld>
            <a:endParaRPr lang="en-US"/>
          </a:p>
        </p:txBody>
      </p:sp>
    </p:spTree>
    <p:extLst>
      <p:ext uri="{BB962C8B-B14F-4D97-AF65-F5344CB8AC3E}">
        <p14:creationId xmlns:p14="http://schemas.microsoft.com/office/powerpoint/2010/main" val="33302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BA01A0-B5FD-5C43-A2CE-306A40AC65F4}" type="datetimeFigureOut">
              <a:rPr lang="en-US" smtClean="0"/>
              <a:t>10/4/19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53BB9C-B2CB-4C45-A26E-421C0C063B6A}" type="slidenum">
              <a:rPr lang="en-US" smtClean="0"/>
              <a:t>‹#›</a:t>
            </a:fld>
            <a:endParaRPr lang="en-US"/>
          </a:p>
        </p:txBody>
      </p:sp>
    </p:spTree>
    <p:extLst>
      <p:ext uri="{BB962C8B-B14F-4D97-AF65-F5344CB8AC3E}">
        <p14:creationId xmlns:p14="http://schemas.microsoft.com/office/powerpoint/2010/main" val="81159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8BA01A0-B5FD-5C43-A2CE-306A40AC65F4}" type="datetimeFigureOut">
              <a:rPr lang="en-US" smtClean="0"/>
              <a:t>10/4/19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53BB9C-B2CB-4C45-A26E-421C0C063B6A}" type="slidenum">
              <a:rPr lang="en-US" smtClean="0"/>
              <a:t>‹#›</a:t>
            </a:fld>
            <a:endParaRPr lang="en-US"/>
          </a:p>
        </p:txBody>
      </p:sp>
    </p:spTree>
    <p:extLst>
      <p:ext uri="{BB962C8B-B14F-4D97-AF65-F5344CB8AC3E}">
        <p14:creationId xmlns:p14="http://schemas.microsoft.com/office/powerpoint/2010/main" val="1853683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BA01A0-B5FD-5C43-A2CE-306A40AC65F4}" type="datetimeFigureOut">
              <a:rPr lang="en-US" smtClean="0"/>
              <a:t>10/4/19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53BB9C-B2CB-4C45-A26E-421C0C063B6A}" type="slidenum">
              <a:rPr lang="en-US" smtClean="0"/>
              <a:t>‹#›</a:t>
            </a:fld>
            <a:endParaRPr lang="en-US"/>
          </a:p>
        </p:txBody>
      </p:sp>
    </p:spTree>
    <p:extLst>
      <p:ext uri="{BB962C8B-B14F-4D97-AF65-F5344CB8AC3E}">
        <p14:creationId xmlns:p14="http://schemas.microsoft.com/office/powerpoint/2010/main" val="131015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BA01A0-B5FD-5C43-A2CE-306A40AC65F4}" type="datetimeFigureOut">
              <a:rPr lang="en-US" smtClean="0"/>
              <a:t>10/4/19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53BB9C-B2CB-4C45-A26E-421C0C063B6A}" type="slidenum">
              <a:rPr lang="en-US" smtClean="0"/>
              <a:t>‹#›</a:t>
            </a:fld>
            <a:endParaRPr lang="en-US"/>
          </a:p>
        </p:txBody>
      </p:sp>
    </p:spTree>
    <p:extLst>
      <p:ext uri="{BB962C8B-B14F-4D97-AF65-F5344CB8AC3E}">
        <p14:creationId xmlns:p14="http://schemas.microsoft.com/office/powerpoint/2010/main" val="1671555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BA01A0-B5FD-5C43-A2CE-306A40AC65F4}" type="datetimeFigureOut">
              <a:rPr lang="en-US" smtClean="0"/>
              <a:t>10/4/19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53BB9C-B2CB-4C45-A26E-421C0C063B6A}" type="slidenum">
              <a:rPr lang="en-US" smtClean="0"/>
              <a:t>‹#›</a:t>
            </a:fld>
            <a:endParaRPr lang="en-US"/>
          </a:p>
        </p:txBody>
      </p:sp>
    </p:spTree>
    <p:extLst>
      <p:ext uri="{BB962C8B-B14F-4D97-AF65-F5344CB8AC3E}">
        <p14:creationId xmlns:p14="http://schemas.microsoft.com/office/powerpoint/2010/main" val="453798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BA01A0-B5FD-5C43-A2CE-306A40AC65F4}" type="datetimeFigureOut">
              <a:rPr lang="en-US" smtClean="0"/>
              <a:t>10/4/19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53BB9C-B2CB-4C45-A26E-421C0C063B6A}" type="slidenum">
              <a:rPr lang="en-US" smtClean="0"/>
              <a:t>‹#›</a:t>
            </a:fld>
            <a:endParaRPr lang="en-US"/>
          </a:p>
        </p:txBody>
      </p:sp>
    </p:spTree>
    <p:extLst>
      <p:ext uri="{BB962C8B-B14F-4D97-AF65-F5344CB8AC3E}">
        <p14:creationId xmlns:p14="http://schemas.microsoft.com/office/powerpoint/2010/main" val="12736648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BA01A0-B5FD-5C43-A2CE-306A40AC65F4}" type="datetimeFigureOut">
              <a:rPr lang="en-US" smtClean="0"/>
              <a:t>10/4/19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53BB9C-B2CB-4C45-A26E-421C0C063B6A}" type="slidenum">
              <a:rPr lang="en-US" smtClean="0"/>
              <a:t>‹#›</a:t>
            </a:fld>
            <a:endParaRPr lang="en-US"/>
          </a:p>
        </p:txBody>
      </p:sp>
    </p:spTree>
    <p:extLst>
      <p:ext uri="{BB962C8B-B14F-4D97-AF65-F5344CB8AC3E}">
        <p14:creationId xmlns:p14="http://schemas.microsoft.com/office/powerpoint/2010/main" val="1181425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4" Type="http://schemas.openxmlformats.org/officeDocument/2006/relationships/image" Target="../media/image2.png"/><Relationship Id="rId5"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4" Type="http://schemas.openxmlformats.org/officeDocument/2006/relationships/image" Target="../media/image2.png"/><Relationship Id="rId5"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4" Type="http://schemas.openxmlformats.org/officeDocument/2006/relationships/image" Target="../media/image2.png"/><Relationship Id="rId5"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4" Type="http://schemas.openxmlformats.org/officeDocument/2006/relationships/image" Target="../media/image2.png"/><Relationship Id="rId5"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4" Type="http://schemas.openxmlformats.org/officeDocument/2006/relationships/image" Target="../media/image2.png"/><Relationship Id="rId5"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4" Type="http://schemas.openxmlformats.org/officeDocument/2006/relationships/image" Target="../media/image2.png"/><Relationship Id="rId5"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4" Type="http://schemas.openxmlformats.org/officeDocument/2006/relationships/image" Target="../media/image2.png"/><Relationship Id="rId5"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4" Type="http://schemas.openxmlformats.org/officeDocument/2006/relationships/image" Target="../media/image2.png"/><Relationship Id="rId5"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jpg"/></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6.jpg"/></Relationships>
</file>

<file path=ppt/slides/_rels/slide39.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jpeg"/><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jpeg"/><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7.jpeg"/><Relationship Id="rId5" Type="http://schemas.openxmlformats.org/officeDocument/2006/relationships/image" Target="../media/image19.jpeg"/><Relationship Id="rId6" Type="http://schemas.openxmlformats.org/officeDocument/2006/relationships/image" Target="../media/image18.jpeg"/><Relationship Id="rId7"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Deep Learning and Machine Vision for Architectural Design Seminar series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5226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Information Processing in a VERY Simple Neural network</a:t>
            </a:r>
            <a:endParaRPr lang="en-US" sz="3600" b="1" dirty="0" smtClean="0">
              <a:solidFill>
                <a:schemeClr val="bg1"/>
              </a:solidFill>
              <a:effectLst/>
            </a:endParaRPr>
          </a:p>
        </p:txBody>
      </p:sp>
      <p:sp>
        <p:nvSpPr>
          <p:cNvPr id="6" name="TextBox 5"/>
          <p:cNvSpPr txBox="1"/>
          <p:nvPr/>
        </p:nvSpPr>
        <p:spPr>
          <a:xfrm>
            <a:off x="6400799" y="1431985"/>
            <a:ext cx="5400136" cy="1692771"/>
          </a:xfrm>
          <a:prstGeom prst="rect">
            <a:avLst/>
          </a:prstGeom>
          <a:noFill/>
        </p:spPr>
        <p:txBody>
          <a:bodyPr wrap="square" rtlCol="0">
            <a:spAutoFit/>
          </a:bodyPr>
          <a:lstStyle/>
          <a:p>
            <a:r>
              <a:rPr lang="en-US" sz="2800" dirty="0" smtClean="0"/>
              <a:t>Role of Activation Functions:</a:t>
            </a:r>
          </a:p>
          <a:p>
            <a:r>
              <a:rPr lang="en-US" sz="2800" dirty="0" smtClean="0"/>
              <a:t/>
            </a:r>
            <a:br>
              <a:rPr lang="en-US" sz="2800" dirty="0" smtClean="0"/>
            </a:br>
            <a:r>
              <a:rPr lang="en-US" sz="2400" dirty="0" smtClean="0"/>
              <a:t>I. Linear (or None):</a:t>
            </a:r>
            <a:br>
              <a:rPr lang="en-US" sz="2400" dirty="0" smtClean="0"/>
            </a:br>
            <a:r>
              <a:rPr lang="en-US" sz="2400" dirty="0" smtClean="0"/>
              <a:t>	Output = Node</a:t>
            </a:r>
            <a:r>
              <a:rPr lang="en-US" sz="2400" baseline="-25000" dirty="0" smtClean="0"/>
              <a:t>1</a:t>
            </a:r>
            <a:r>
              <a:rPr lang="en-US" sz="2400" dirty="0" smtClean="0"/>
              <a:t> = </a:t>
            </a:r>
            <a:r>
              <a:rPr lang="en-US" sz="2400" dirty="0" smtClean="0"/>
              <a:t>w</a:t>
            </a:r>
            <a:r>
              <a:rPr lang="en-US" sz="2400" baseline="-25000" dirty="0" smtClean="0"/>
              <a:t>1</a:t>
            </a:r>
            <a:r>
              <a:rPr lang="en-US" sz="2400" dirty="0" smtClean="0"/>
              <a:t>X </a:t>
            </a:r>
            <a:r>
              <a:rPr lang="en-US" sz="2400" dirty="0" smtClean="0"/>
              <a:t>+ b</a:t>
            </a:r>
            <a:r>
              <a:rPr lang="en-US" sz="2400" baseline="-25000" dirty="0" smtClean="0"/>
              <a:t> </a:t>
            </a:r>
          </a:p>
        </p:txBody>
      </p:sp>
      <p:grpSp>
        <p:nvGrpSpPr>
          <p:cNvPr id="7" name="Group 6"/>
          <p:cNvGrpSpPr/>
          <p:nvPr/>
        </p:nvGrpSpPr>
        <p:grpSpPr>
          <a:xfrm>
            <a:off x="7087215" y="3450017"/>
            <a:ext cx="2743200" cy="2743200"/>
            <a:chOff x="6500620" y="3450017"/>
            <a:chExt cx="2743200" cy="2743200"/>
          </a:xfrm>
        </p:grpSpPr>
        <p:cxnSp>
          <p:nvCxnSpPr>
            <p:cNvPr id="20" name="Straight Arrow Connector 19"/>
            <p:cNvCxnSpPr/>
            <p:nvPr/>
          </p:nvCxnSpPr>
          <p:spPr>
            <a:xfrm flipH="1" flipV="1">
              <a:off x="6525130" y="3450017"/>
              <a:ext cx="0" cy="2743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500620" y="6177332"/>
              <a:ext cx="2743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flipV="1">
            <a:off x="7123501" y="3410857"/>
            <a:ext cx="2194560" cy="27432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55739" y="4468483"/>
            <a:ext cx="1173193" cy="400110"/>
          </a:xfrm>
          <a:prstGeom prst="rect">
            <a:avLst/>
          </a:prstGeom>
          <a:noFill/>
        </p:spPr>
        <p:txBody>
          <a:bodyPr wrap="square" rtlCol="0">
            <a:spAutoFit/>
          </a:bodyPr>
          <a:lstStyle/>
          <a:p>
            <a:r>
              <a:rPr lang="en-US" sz="2000" dirty="0" smtClean="0"/>
              <a:t>Output</a:t>
            </a:r>
          </a:p>
        </p:txBody>
      </p:sp>
      <p:sp>
        <p:nvSpPr>
          <p:cNvPr id="28" name="TextBox 27"/>
          <p:cNvSpPr txBox="1"/>
          <p:nvPr/>
        </p:nvSpPr>
        <p:spPr>
          <a:xfrm>
            <a:off x="7364078" y="6270884"/>
            <a:ext cx="2297505" cy="400110"/>
          </a:xfrm>
          <a:prstGeom prst="rect">
            <a:avLst/>
          </a:prstGeom>
          <a:noFill/>
        </p:spPr>
        <p:txBody>
          <a:bodyPr wrap="square" rtlCol="0">
            <a:spAutoFit/>
          </a:bodyPr>
          <a:lstStyle/>
          <a:p>
            <a:pPr algn="ctr"/>
            <a:r>
              <a:rPr lang="en-US" sz="2000" dirty="0" smtClean="0"/>
              <a:t>Input</a:t>
            </a:r>
            <a:endParaRPr lang="en-US" sz="2000" baseline="-25000" dirty="0"/>
          </a:p>
        </p:txBody>
      </p:sp>
      <p:sp>
        <p:nvSpPr>
          <p:cNvPr id="26" name="Oval 25"/>
          <p:cNvSpPr/>
          <p:nvPr/>
        </p:nvSpPr>
        <p:spPr>
          <a:xfrm>
            <a:off x="7212094" y="4964707"/>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538665" y="5683162"/>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865235" y="5835562"/>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017635" y="5639621"/>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8496605" y="5356594"/>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756377" y="5487218"/>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8556479" y="5552532"/>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365971" y="5514436"/>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801398" y="5536208"/>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040882" y="5253181"/>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8866712" y="4790537"/>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409508" y="4991926"/>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779621" y="5144326"/>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9100753" y="4795987"/>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8278880" y="4028545"/>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8474822" y="4180945"/>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8627222" y="3810833"/>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974082" y="5182430"/>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8126482" y="4768776"/>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733086" y="2405447"/>
            <a:ext cx="4663440" cy="3108960"/>
          </a:xfrm>
          <a:prstGeom prst="rect">
            <a:avLst/>
          </a:prstGeom>
        </p:spPr>
      </p:pic>
      <p:sp>
        <p:nvSpPr>
          <p:cNvPr id="47" name="TextBox 46"/>
          <p:cNvSpPr txBox="1"/>
          <p:nvPr/>
        </p:nvSpPr>
        <p:spPr>
          <a:xfrm>
            <a:off x="1688520" y="4552433"/>
            <a:ext cx="3280294" cy="461665"/>
          </a:xfrm>
          <a:prstGeom prst="rect">
            <a:avLst/>
          </a:prstGeom>
          <a:noFill/>
        </p:spPr>
        <p:txBody>
          <a:bodyPr wrap="square" rtlCol="0">
            <a:spAutoFit/>
          </a:bodyPr>
          <a:lstStyle/>
          <a:p>
            <a:pPr algn="ctr"/>
            <a:r>
              <a:rPr lang="en-US" sz="2400" dirty="0" smtClean="0"/>
              <a:t>Node</a:t>
            </a:r>
            <a:r>
              <a:rPr lang="en-US" sz="2400" baseline="-25000" dirty="0" smtClean="0"/>
              <a:t>1</a:t>
            </a:r>
            <a:r>
              <a:rPr lang="en-US" sz="2400" dirty="0" smtClean="0"/>
              <a:t> = </a:t>
            </a:r>
            <a:r>
              <a:rPr lang="en-US" sz="2400" dirty="0" smtClean="0"/>
              <a:t>f(w</a:t>
            </a:r>
            <a:r>
              <a:rPr lang="en-US" sz="2400" baseline="-25000" dirty="0" smtClean="0"/>
              <a:t>1</a:t>
            </a:r>
            <a:r>
              <a:rPr lang="en-US" sz="2400" dirty="0" smtClean="0"/>
              <a:t>X </a:t>
            </a:r>
            <a:r>
              <a:rPr lang="en-US" sz="2400" dirty="0" smtClean="0"/>
              <a:t>+ b)</a:t>
            </a:r>
            <a:endParaRPr lang="en-US" sz="2400" baseline="-25000" dirty="0"/>
          </a:p>
        </p:txBody>
      </p:sp>
      <p:grpSp>
        <p:nvGrpSpPr>
          <p:cNvPr id="48" name="Group 47"/>
          <p:cNvGrpSpPr/>
          <p:nvPr/>
        </p:nvGrpSpPr>
        <p:grpSpPr>
          <a:xfrm>
            <a:off x="852059" y="2802220"/>
            <a:ext cx="4296598" cy="1225955"/>
            <a:chOff x="6686899" y="2849887"/>
            <a:chExt cx="4296598" cy="1225955"/>
          </a:xfrm>
        </p:grpSpPr>
        <p:sp>
          <p:nvSpPr>
            <p:cNvPr id="49" name="Oval 48"/>
            <p:cNvSpPr/>
            <p:nvPr/>
          </p:nvSpPr>
          <p:spPr>
            <a:xfrm>
              <a:off x="9014767" y="3344322"/>
              <a:ext cx="731520" cy="73152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flipV="1">
              <a:off x="7724558" y="3701648"/>
              <a:ext cx="1277286" cy="84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163971" y="3196733"/>
              <a:ext cx="718546" cy="474029"/>
            </a:xfrm>
            <a:prstGeom prst="rect">
              <a:avLst/>
            </a:prstGeom>
            <a:noFill/>
          </p:spPr>
          <p:txBody>
            <a:bodyPr wrap="square" rtlCol="0">
              <a:spAutoFit/>
            </a:bodyPr>
            <a:lstStyle/>
            <a:p>
              <a:r>
                <a:rPr lang="en-US" sz="2400" dirty="0" smtClean="0"/>
                <a:t>w</a:t>
              </a:r>
              <a:r>
                <a:rPr lang="en-US" sz="2400" baseline="-25000" dirty="0" smtClean="0"/>
                <a:t>1</a:t>
              </a:r>
              <a:endParaRPr lang="en-US" sz="2400" baseline="-25000" dirty="0"/>
            </a:p>
          </p:txBody>
        </p:sp>
        <p:sp>
          <p:nvSpPr>
            <p:cNvPr id="52" name="TextBox 51"/>
            <p:cNvSpPr txBox="1"/>
            <p:nvPr/>
          </p:nvSpPr>
          <p:spPr>
            <a:xfrm>
              <a:off x="6686899" y="3386917"/>
              <a:ext cx="445951" cy="646331"/>
            </a:xfrm>
            <a:prstGeom prst="rect">
              <a:avLst/>
            </a:prstGeom>
            <a:noFill/>
          </p:spPr>
          <p:txBody>
            <a:bodyPr wrap="square" rtlCol="0">
              <a:spAutoFit/>
            </a:bodyPr>
            <a:lstStyle/>
            <a:p>
              <a:r>
                <a:rPr lang="en-US" sz="3600" dirty="0" smtClean="0">
                  <a:solidFill>
                    <a:srgbClr val="FF0000"/>
                  </a:solidFill>
                </a:rPr>
                <a:t>X</a:t>
              </a:r>
              <a:endParaRPr lang="en-US" sz="3600" dirty="0">
                <a:solidFill>
                  <a:srgbClr val="FF0000"/>
                </a:solidFill>
              </a:endParaRPr>
            </a:p>
          </p:txBody>
        </p:sp>
        <p:cxnSp>
          <p:nvCxnSpPr>
            <p:cNvPr id="53" name="Straight Arrow Connector 52"/>
            <p:cNvCxnSpPr/>
            <p:nvPr/>
          </p:nvCxnSpPr>
          <p:spPr>
            <a:xfrm>
              <a:off x="9806344" y="3710082"/>
              <a:ext cx="4631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10296142" y="3359217"/>
                  <a:ext cx="687355" cy="7017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rgbClr val="FF0000"/>
                                </a:solidFill>
                                <a:latin typeface="Cambria Math" charset="0"/>
                              </a:rPr>
                            </m:ctrlPr>
                          </m:dPr>
                          <m:e>
                            <m:f>
                              <m:fPr>
                                <m:type m:val="noBar"/>
                                <m:ctrlPr>
                                  <a:rPr lang="en-US" sz="2400" i="1" smtClean="0">
                                    <a:solidFill>
                                      <a:srgbClr val="FF0000"/>
                                    </a:solidFill>
                                    <a:latin typeface="Cambria Math" charset="0"/>
                                  </a:rPr>
                                </m:ctrlPr>
                              </m:fPr>
                              <m:num>
                                <m:r>
                                  <a:rPr lang="en-US" sz="2400" b="0" i="1" smtClean="0">
                                    <a:solidFill>
                                      <a:srgbClr val="FF0000"/>
                                    </a:solidFill>
                                    <a:latin typeface="Cambria Math" charset="0"/>
                                  </a:rPr>
                                  <m:t>0</m:t>
                                </m:r>
                              </m:num>
                              <m:den>
                                <m:r>
                                  <a:rPr lang="en-US" sz="2400" b="0" i="1" smtClean="0">
                                    <a:solidFill>
                                      <a:srgbClr val="FF0000"/>
                                    </a:solidFill>
                                    <a:latin typeface="Cambria Math" charset="0"/>
                                  </a:rPr>
                                  <m:t>1</m:t>
                                </m:r>
                              </m:den>
                            </m:f>
                          </m:e>
                        </m:d>
                      </m:oMath>
                    </m:oMathPara>
                  </a14:m>
                  <a:endParaRPr lang="en-US" sz="2400" dirty="0">
                    <a:solidFill>
                      <a:srgbClr val="FF0000"/>
                    </a:solidFill>
                  </a:endParaRPr>
                </a:p>
              </p:txBody>
            </p:sp>
          </mc:Choice>
          <mc:Fallback xmlns="">
            <p:sp>
              <p:nvSpPr>
                <p:cNvPr id="147" name="TextBox 146"/>
                <p:cNvSpPr txBox="1">
                  <a:spLocks noRot="1" noChangeAspect="1" noMove="1" noResize="1" noEditPoints="1" noAdjustHandles="1" noChangeArrowheads="1" noChangeShapeType="1" noTextEdit="1"/>
                </p:cNvSpPr>
                <p:nvPr/>
              </p:nvSpPr>
              <p:spPr>
                <a:xfrm>
                  <a:off x="10296142" y="3359217"/>
                  <a:ext cx="687355" cy="701731"/>
                </a:xfrm>
                <a:prstGeom prst="rect">
                  <a:avLst/>
                </a:prstGeom>
                <a:blipFill rotWithShape="0">
                  <a:blip r:embed="rId4"/>
                  <a:stretch>
                    <a:fillRect/>
                  </a:stretch>
                </a:blipFill>
              </p:spPr>
              <p:txBody>
                <a:bodyPr/>
                <a:lstStyle/>
                <a:p>
                  <a:r>
                    <a:rPr lang="en-US">
                      <a:noFill/>
                    </a:rPr>
                    <a:t> </a:t>
                  </a:r>
                </a:p>
              </p:txBody>
            </p:sp>
          </mc:Fallback>
        </mc:AlternateContent>
        <p:sp>
          <p:nvSpPr>
            <p:cNvPr id="55" name="Oval 54"/>
            <p:cNvSpPr/>
            <p:nvPr/>
          </p:nvSpPr>
          <p:spPr>
            <a:xfrm>
              <a:off x="7145559" y="3420583"/>
              <a:ext cx="578999" cy="578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9314126" y="2849887"/>
              <a:ext cx="965329" cy="461665"/>
            </a:xfrm>
            <a:prstGeom prst="rect">
              <a:avLst/>
            </a:prstGeom>
          </p:spPr>
          <p:txBody>
            <a:bodyPr wrap="none">
              <a:spAutoFit/>
            </a:bodyPr>
            <a:lstStyle/>
            <a:p>
              <a:r>
                <a:rPr lang="en-US" sz="2400" dirty="0" smtClean="0"/>
                <a:t>Node</a:t>
              </a:r>
              <a:r>
                <a:rPr lang="en-US" sz="2400" baseline="-25000" dirty="0" smtClean="0"/>
                <a:t>1</a:t>
              </a:r>
              <a:endParaRPr lang="en-US" sz="2400" dirty="0"/>
            </a:p>
          </p:txBody>
        </p:sp>
      </p:grpSp>
    </p:spTree>
    <p:extLst>
      <p:ext uri="{BB962C8B-B14F-4D97-AF65-F5344CB8AC3E}">
        <p14:creationId xmlns:p14="http://schemas.microsoft.com/office/powerpoint/2010/main" val="157945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Information Processing in a VERY Simple Neural network</a:t>
            </a:r>
            <a:endParaRPr lang="en-US" sz="3600" b="1" dirty="0" smtClean="0">
              <a:solidFill>
                <a:schemeClr val="bg1"/>
              </a:solidFill>
              <a:effectLst/>
            </a:endParaRPr>
          </a:p>
        </p:txBody>
      </p:sp>
      <p:sp>
        <p:nvSpPr>
          <p:cNvPr id="126" name="TextBox 125"/>
          <p:cNvSpPr txBox="1"/>
          <p:nvPr/>
        </p:nvSpPr>
        <p:spPr>
          <a:xfrm>
            <a:off x="8801931" y="1417154"/>
            <a:ext cx="3054997" cy="461665"/>
          </a:xfrm>
          <a:prstGeom prst="rect">
            <a:avLst/>
          </a:prstGeom>
          <a:noFill/>
        </p:spPr>
        <p:txBody>
          <a:bodyPr wrap="square" rtlCol="0">
            <a:spAutoFit/>
          </a:bodyPr>
          <a:lstStyle/>
          <a:p>
            <a:r>
              <a:rPr lang="en-US" sz="2400" dirty="0" smtClean="0"/>
              <a:t>Node</a:t>
            </a:r>
            <a:r>
              <a:rPr lang="en-US" sz="2400" baseline="-25000" dirty="0" smtClean="0"/>
              <a:t>1</a:t>
            </a:r>
            <a:r>
              <a:rPr lang="en-US" sz="2400" dirty="0" smtClean="0"/>
              <a:t> = </a:t>
            </a:r>
            <a:r>
              <a:rPr lang="en-US" sz="2400" dirty="0"/>
              <a:t>w</a:t>
            </a:r>
            <a:r>
              <a:rPr lang="en-US" sz="2400" baseline="-25000" dirty="0" smtClean="0"/>
              <a:t>1</a:t>
            </a:r>
            <a:r>
              <a:rPr lang="en-US" sz="2400" dirty="0" smtClean="0"/>
              <a:t>X </a:t>
            </a:r>
            <a:r>
              <a:rPr lang="en-US" sz="2400" dirty="0" smtClean="0"/>
              <a:t>+ </a:t>
            </a:r>
            <a:r>
              <a:rPr lang="en-US" sz="2400" dirty="0" smtClean="0"/>
              <a:t>b</a:t>
            </a:r>
            <a:endParaRPr lang="en-US" sz="2400" baseline="-25000"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282" y="2262940"/>
            <a:ext cx="4663440" cy="3108960"/>
          </a:xfrm>
          <a:prstGeom prst="rect">
            <a:avLst/>
          </a:prstGeom>
        </p:spPr>
      </p:pic>
      <p:cxnSp>
        <p:nvCxnSpPr>
          <p:cNvPr id="122" name="Straight Arrow Connector 121"/>
          <p:cNvCxnSpPr/>
          <p:nvPr/>
        </p:nvCxnSpPr>
        <p:spPr>
          <a:xfrm flipH="1" flipV="1">
            <a:off x="6663154" y="2018029"/>
            <a:ext cx="0" cy="3200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6655897" y="5211171"/>
            <a:ext cx="35487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8027497" y="5399860"/>
            <a:ext cx="943429" cy="369332"/>
          </a:xfrm>
          <a:prstGeom prst="rect">
            <a:avLst/>
          </a:prstGeom>
          <a:noFill/>
        </p:spPr>
        <p:txBody>
          <a:bodyPr wrap="square" rtlCol="0">
            <a:spAutoFit/>
          </a:bodyPr>
          <a:lstStyle/>
          <a:p>
            <a:r>
              <a:rPr lang="en-US" smtClean="0"/>
              <a:t>Input X</a:t>
            </a:r>
            <a:endParaRPr lang="en-US"/>
          </a:p>
        </p:txBody>
      </p:sp>
      <p:sp>
        <p:nvSpPr>
          <p:cNvPr id="131" name="TextBox 130"/>
          <p:cNvSpPr txBox="1"/>
          <p:nvPr/>
        </p:nvSpPr>
        <p:spPr>
          <a:xfrm>
            <a:off x="5487497" y="3491231"/>
            <a:ext cx="1081315" cy="369332"/>
          </a:xfrm>
          <a:prstGeom prst="rect">
            <a:avLst/>
          </a:prstGeom>
          <a:noFill/>
        </p:spPr>
        <p:txBody>
          <a:bodyPr wrap="square" rtlCol="0">
            <a:spAutoFit/>
          </a:bodyPr>
          <a:lstStyle/>
          <a:p>
            <a:r>
              <a:rPr lang="en-US" dirty="0" smtClean="0"/>
              <a:t>Output Y</a:t>
            </a:r>
            <a:endParaRPr lang="en-US" dirty="0"/>
          </a:p>
        </p:txBody>
      </p:sp>
      <p:cxnSp>
        <p:nvCxnSpPr>
          <p:cNvPr id="143" name="Straight Connector 142"/>
          <p:cNvCxnSpPr/>
          <p:nvPr/>
        </p:nvCxnSpPr>
        <p:spPr>
          <a:xfrm flipV="1">
            <a:off x="6692183" y="1956345"/>
            <a:ext cx="3441700" cy="3240314"/>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45" name="Oval 144"/>
          <p:cNvSpPr/>
          <p:nvPr/>
        </p:nvSpPr>
        <p:spPr>
          <a:xfrm>
            <a:off x="7091325" y="3775643"/>
            <a:ext cx="91440" cy="90055"/>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7243726" y="3904888"/>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7243726" y="414437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7417896" y="4494098"/>
            <a:ext cx="91440" cy="900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7744466" y="4646498"/>
            <a:ext cx="91440" cy="900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896867" y="444917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8375837" y="416614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7635608" y="4298154"/>
            <a:ext cx="91440" cy="900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8136350" y="403551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8397603" y="4498159"/>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8680630" y="434576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8920114" y="4062733"/>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8462917" y="3534774"/>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8745944" y="3600089"/>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8288740" y="3801478"/>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8658853" y="3953878"/>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979985" y="3605539"/>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a:off x="8158112" y="2838097"/>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8354054" y="2990497"/>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8506454" y="2620385"/>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a:off x="7853314" y="3991982"/>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p:cNvSpPr/>
          <p:nvPr/>
        </p:nvSpPr>
        <p:spPr>
          <a:xfrm>
            <a:off x="8005714" y="3578328"/>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p:cNvSpPr txBox="1"/>
          <p:nvPr/>
        </p:nvSpPr>
        <p:spPr>
          <a:xfrm>
            <a:off x="9732926" y="3926658"/>
            <a:ext cx="1944914" cy="369332"/>
          </a:xfrm>
          <a:prstGeom prst="rect">
            <a:avLst/>
          </a:prstGeom>
          <a:noFill/>
        </p:spPr>
        <p:txBody>
          <a:bodyPr wrap="square" rtlCol="0">
            <a:spAutoFit/>
          </a:bodyPr>
          <a:lstStyle/>
          <a:p>
            <a:r>
              <a:rPr lang="en-US" dirty="0" smtClean="0"/>
              <a:t>Data Points</a:t>
            </a:r>
            <a:endParaRPr lang="en-US" dirty="0"/>
          </a:p>
        </p:txBody>
      </p:sp>
      <p:sp>
        <p:nvSpPr>
          <p:cNvPr id="168" name="Oval 167"/>
          <p:cNvSpPr/>
          <p:nvPr/>
        </p:nvSpPr>
        <p:spPr>
          <a:xfrm>
            <a:off x="8201667" y="475397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437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Information Processing in a VERY Simple Neural network</a:t>
            </a:r>
            <a:endParaRPr lang="en-US" sz="3600" b="1" dirty="0" smtClean="0">
              <a:solidFill>
                <a:schemeClr val="bg1"/>
              </a:solidFill>
              <a:effectLst/>
            </a:endParaRPr>
          </a:p>
        </p:txBody>
      </p:sp>
      <mc:AlternateContent xmlns:mc="http://schemas.openxmlformats.org/markup-compatibility/2006">
        <mc:Choice xmlns:a14="http://schemas.microsoft.com/office/drawing/2010/main" Requires="a14">
          <p:sp>
            <p:nvSpPr>
              <p:cNvPr id="6" name="TextBox 5"/>
              <p:cNvSpPr txBox="1"/>
              <p:nvPr/>
            </p:nvSpPr>
            <p:spPr>
              <a:xfrm>
                <a:off x="6400799" y="1431985"/>
                <a:ext cx="5400136" cy="2411301"/>
              </a:xfrm>
              <a:prstGeom prst="rect">
                <a:avLst/>
              </a:prstGeom>
              <a:noFill/>
            </p:spPr>
            <p:txBody>
              <a:bodyPr wrap="square" rtlCol="0">
                <a:spAutoFit/>
              </a:bodyPr>
              <a:lstStyle/>
              <a:p>
                <a:r>
                  <a:rPr lang="en-US" sz="2800" dirty="0" smtClean="0"/>
                  <a:t>Role of Activation Functions:</a:t>
                </a:r>
              </a:p>
              <a:p>
                <a:r>
                  <a:rPr lang="en-US" sz="2800" dirty="0" smtClean="0"/>
                  <a:t/>
                </a:r>
                <a:br>
                  <a:rPr lang="en-US" sz="2800" dirty="0" smtClean="0"/>
                </a:br>
                <a:r>
                  <a:rPr lang="en-US" sz="2400" dirty="0" smtClean="0"/>
                  <a:t>II. </a:t>
                </a:r>
                <a:r>
                  <a:rPr lang="en-US" sz="2400" dirty="0" err="1" smtClean="0"/>
                  <a:t>Softmax</a:t>
                </a:r>
                <a:r>
                  <a:rPr lang="en-US" sz="2400" dirty="0" smtClean="0"/>
                  <a:t>:</a:t>
                </a:r>
                <a:br>
                  <a:rPr lang="en-US" sz="2400" dirty="0" smtClean="0"/>
                </a:br>
                <a:r>
                  <a:rPr lang="en-US" sz="2400" dirty="0" smtClean="0"/>
                  <a:t>	Node</a:t>
                </a:r>
                <a:r>
                  <a:rPr lang="en-US" sz="2400" baseline="-25000" dirty="0" smtClean="0"/>
                  <a:t>1</a:t>
                </a:r>
                <a:r>
                  <a:rPr lang="en-US" sz="2400" dirty="0" smtClean="0"/>
                  <a:t> = w</a:t>
                </a:r>
                <a:r>
                  <a:rPr lang="en-US" sz="2400" baseline="-25000" dirty="0" smtClean="0"/>
                  <a:t>1</a:t>
                </a:r>
                <a:r>
                  <a:rPr lang="en-US" sz="2400" dirty="0" smtClean="0"/>
                  <a:t>X </a:t>
                </a:r>
                <a:r>
                  <a:rPr lang="en-US" sz="2400" dirty="0" smtClean="0"/>
                  <a:t>+ </a:t>
                </a:r>
                <a:r>
                  <a:rPr lang="en-US" sz="2400" dirty="0" smtClean="0"/>
                  <a:t>b</a:t>
                </a:r>
                <a:br>
                  <a:rPr lang="en-US" sz="2400" dirty="0" smtClean="0"/>
                </a:br>
                <a:r>
                  <a:rPr lang="en-US" sz="2400" dirty="0" smtClean="0"/>
                  <a:t>	</a:t>
                </a:r>
                <a:r>
                  <a:rPr lang="en-US" sz="2400" dirty="0" err="1" smtClean="0"/>
                  <a:t>Output</a:t>
                </a:r>
                <a:r>
                  <a:rPr lang="en-US" sz="2400" baseline="-25000" dirty="0" err="1" smtClean="0"/>
                  <a:t>k</a:t>
                </a:r>
                <a14:m>
                  <m:oMath xmlns:m="http://schemas.openxmlformats.org/officeDocument/2006/math">
                    <m:r>
                      <a:rPr lang="en-US" sz="2400" b="0" i="1" smtClean="0">
                        <a:latin typeface="Cambria Math" charset="0"/>
                      </a:rPr>
                      <m:t>= </m:t>
                    </m:r>
                    <m:f>
                      <m:fPr>
                        <m:ctrlPr>
                          <a:rPr lang="en-US" sz="2400" b="0" i="1" smtClean="0">
                            <a:latin typeface="Cambria Math" charset="0"/>
                          </a:rPr>
                        </m:ctrlPr>
                      </m:fPr>
                      <m:num>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𝑁𝑜𝑑𝑒𝑘</m:t>
                            </m:r>
                          </m:sup>
                        </m:sSup>
                      </m:num>
                      <m:den>
                        <m:nary>
                          <m:naryPr>
                            <m:chr m:val="∑"/>
                            <m:limLoc m:val="subSup"/>
                            <m:ctrlPr>
                              <a:rPr lang="en-US" sz="2400" b="0" i="1" smtClean="0">
                                <a:latin typeface="Cambria Math" charset="0"/>
                              </a:rPr>
                            </m:ctrlPr>
                          </m:naryPr>
                          <m:sub>
                            <m:r>
                              <m:rPr>
                                <m:brk m:alnAt="25"/>
                              </m:rPr>
                              <a:rPr lang="en-US" sz="2400" b="0" i="1" smtClean="0">
                                <a:latin typeface="Cambria Math" charset="0"/>
                              </a:rPr>
                              <m:t>1</m:t>
                            </m:r>
                          </m:sub>
                          <m:sup>
                            <m:r>
                              <a:rPr lang="en-US" sz="2400" b="0" i="1" smtClean="0">
                                <a:latin typeface="Cambria Math" charset="0"/>
                              </a:rPr>
                              <m:t>𝑗</m:t>
                            </m:r>
                            <m:r>
                              <a:rPr lang="en-US" sz="2400" b="0" i="1" smtClean="0">
                                <a:latin typeface="Cambria Math" charset="0"/>
                              </a:rPr>
                              <m:t>=</m:t>
                            </m:r>
                            <m:r>
                              <a:rPr lang="en-US" sz="2400" b="0" i="1" smtClean="0">
                                <a:latin typeface="Cambria Math" charset="0"/>
                              </a:rPr>
                              <m:t>𝑘</m:t>
                            </m:r>
                          </m:sup>
                          <m:e>
                            <m:sSup>
                              <m:sSupPr>
                                <m:ctrlPr>
                                  <a:rPr lang="en-US" sz="2400" b="0" i="1" smtClean="0">
                                    <a:latin typeface="Cambria Math" charset="0"/>
                                  </a:rPr>
                                </m:ctrlPr>
                              </m:sSupPr>
                              <m:e>
                                <m:r>
                                  <a:rPr lang="en-US" sz="2400" b="0" i="1" smtClean="0">
                                    <a:latin typeface="Cambria Math" charset="0"/>
                                  </a:rPr>
                                  <m:t>𝑒</m:t>
                                </m:r>
                              </m:e>
                              <m:sup>
                                <m:sSub>
                                  <m:sSubPr>
                                    <m:ctrlPr>
                                      <a:rPr lang="en-US" sz="2400" b="0" i="1" smtClean="0">
                                        <a:latin typeface="Cambria Math" charset="0"/>
                                      </a:rPr>
                                    </m:ctrlPr>
                                  </m:sSubPr>
                                  <m:e>
                                    <m:r>
                                      <a:rPr lang="en-US" sz="2400" b="0" i="1" smtClean="0">
                                        <a:latin typeface="Cambria Math" charset="0"/>
                                      </a:rPr>
                                      <m:t>𝑁𝑜𝑑𝑒</m:t>
                                    </m:r>
                                  </m:e>
                                  <m:sub>
                                    <m:r>
                                      <a:rPr lang="en-US" sz="2400" b="0" i="1" smtClean="0">
                                        <a:latin typeface="Cambria Math" charset="0"/>
                                      </a:rPr>
                                      <m:t>𝑗</m:t>
                                    </m:r>
                                  </m:sub>
                                </m:sSub>
                              </m:sup>
                            </m:sSup>
                          </m:e>
                        </m:nary>
                      </m:den>
                    </m:f>
                  </m:oMath>
                </a14:m>
                <a:endParaRPr lang="en-US" sz="2400" baseline="-25000" dirty="0" smtClean="0"/>
              </a:p>
            </p:txBody>
          </p:sp>
        </mc:Choice>
        <mc:Fallback>
          <p:sp>
            <p:nvSpPr>
              <p:cNvPr id="6" name="TextBox 5"/>
              <p:cNvSpPr txBox="1">
                <a:spLocks noRot="1" noChangeAspect="1" noMove="1" noResize="1" noEditPoints="1" noAdjustHandles="1" noChangeArrowheads="1" noChangeShapeType="1" noTextEdit="1"/>
              </p:cNvSpPr>
              <p:nvPr/>
            </p:nvSpPr>
            <p:spPr>
              <a:xfrm>
                <a:off x="6400799" y="1431985"/>
                <a:ext cx="5400136" cy="2411301"/>
              </a:xfrm>
              <a:prstGeom prst="rect">
                <a:avLst/>
              </a:prstGeom>
              <a:blipFill rotWithShape="0">
                <a:blip r:embed="rId3"/>
                <a:stretch>
                  <a:fillRect l="-2257" t="-2532"/>
                </a:stretch>
              </a:blipFill>
            </p:spPr>
            <p:txBody>
              <a:bodyPr/>
              <a:lstStyle/>
              <a:p>
                <a:r>
                  <a:rPr lang="en-US">
                    <a:noFill/>
                  </a:rPr>
                  <a:t> </a:t>
                </a:r>
              </a:p>
            </p:txBody>
          </p:sp>
        </mc:Fallback>
      </mc:AlternateContent>
      <p:grpSp>
        <p:nvGrpSpPr>
          <p:cNvPr id="7" name="Group 6"/>
          <p:cNvGrpSpPr/>
          <p:nvPr/>
        </p:nvGrpSpPr>
        <p:grpSpPr>
          <a:xfrm>
            <a:off x="7449528" y="3898594"/>
            <a:ext cx="2743200" cy="2399509"/>
            <a:chOff x="6500620" y="3777823"/>
            <a:chExt cx="2743200" cy="2399509"/>
          </a:xfrm>
        </p:grpSpPr>
        <p:cxnSp>
          <p:nvCxnSpPr>
            <p:cNvPr id="20" name="Straight Arrow Connector 19"/>
            <p:cNvCxnSpPr/>
            <p:nvPr/>
          </p:nvCxnSpPr>
          <p:spPr>
            <a:xfrm flipH="1" flipV="1">
              <a:off x="6525130" y="3777823"/>
              <a:ext cx="0" cy="23774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500620" y="6177332"/>
              <a:ext cx="2743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p:nvCxnSpPr>
        <p:spPr>
          <a:xfrm>
            <a:off x="7453223" y="4140678"/>
            <a:ext cx="3088256" cy="0"/>
          </a:xfrm>
          <a:prstGeom prst="line">
            <a:avLst/>
          </a:prstGeom>
          <a:ln>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108168" y="4002657"/>
            <a:ext cx="362309" cy="369332"/>
          </a:xfrm>
          <a:prstGeom prst="rect">
            <a:avLst/>
          </a:prstGeom>
          <a:noFill/>
        </p:spPr>
        <p:txBody>
          <a:bodyPr wrap="square" rtlCol="0">
            <a:spAutoFit/>
          </a:bodyPr>
          <a:lstStyle/>
          <a:p>
            <a:r>
              <a:rPr lang="en-US"/>
              <a:t>1</a:t>
            </a:r>
          </a:p>
        </p:txBody>
      </p:sp>
      <p:sp>
        <p:nvSpPr>
          <p:cNvPr id="35" name="TextBox 34"/>
          <p:cNvSpPr txBox="1"/>
          <p:nvPr/>
        </p:nvSpPr>
        <p:spPr>
          <a:xfrm>
            <a:off x="7108168" y="5966605"/>
            <a:ext cx="362309" cy="369332"/>
          </a:xfrm>
          <a:prstGeom prst="rect">
            <a:avLst/>
          </a:prstGeom>
          <a:noFill/>
        </p:spPr>
        <p:txBody>
          <a:bodyPr wrap="square" rtlCol="0">
            <a:spAutoFit/>
          </a:bodyPr>
          <a:lstStyle/>
          <a:p>
            <a:r>
              <a:rPr lang="en-US" dirty="0" smtClean="0"/>
              <a:t>0</a:t>
            </a:r>
            <a:endParaRPr lang="en-US" dirty="0"/>
          </a:p>
        </p:txBody>
      </p:sp>
      <p:sp>
        <p:nvSpPr>
          <p:cNvPr id="36" name="TextBox 35"/>
          <p:cNvSpPr txBox="1"/>
          <p:nvPr/>
        </p:nvSpPr>
        <p:spPr>
          <a:xfrm>
            <a:off x="5831456" y="4848047"/>
            <a:ext cx="1173193" cy="400110"/>
          </a:xfrm>
          <a:prstGeom prst="rect">
            <a:avLst/>
          </a:prstGeom>
          <a:noFill/>
        </p:spPr>
        <p:txBody>
          <a:bodyPr wrap="square" rtlCol="0">
            <a:spAutoFit/>
          </a:bodyPr>
          <a:lstStyle/>
          <a:p>
            <a:r>
              <a:rPr lang="en-US" sz="2000" dirty="0" smtClean="0"/>
              <a:t>Output</a:t>
            </a:r>
          </a:p>
        </p:txBody>
      </p:sp>
      <p:sp>
        <p:nvSpPr>
          <p:cNvPr id="29" name="TextBox 28"/>
          <p:cNvSpPr txBox="1"/>
          <p:nvPr/>
        </p:nvSpPr>
        <p:spPr>
          <a:xfrm>
            <a:off x="1550497" y="4276388"/>
            <a:ext cx="3280294" cy="461665"/>
          </a:xfrm>
          <a:prstGeom prst="rect">
            <a:avLst/>
          </a:prstGeom>
          <a:noFill/>
        </p:spPr>
        <p:txBody>
          <a:bodyPr wrap="square" rtlCol="0">
            <a:spAutoFit/>
          </a:bodyPr>
          <a:lstStyle/>
          <a:p>
            <a:pPr algn="ctr"/>
            <a:r>
              <a:rPr lang="en-US" sz="2400" dirty="0" smtClean="0"/>
              <a:t>Node</a:t>
            </a:r>
            <a:r>
              <a:rPr lang="en-US" sz="2400" baseline="-25000" dirty="0" smtClean="0"/>
              <a:t>1</a:t>
            </a:r>
            <a:r>
              <a:rPr lang="en-US" sz="2400" dirty="0" smtClean="0"/>
              <a:t> </a:t>
            </a:r>
            <a:r>
              <a:rPr lang="en-US" sz="2400" smtClean="0"/>
              <a:t>= </a:t>
            </a:r>
            <a:r>
              <a:rPr lang="en-US" sz="2400" smtClean="0"/>
              <a:t>f(w</a:t>
            </a:r>
            <a:r>
              <a:rPr lang="en-US" sz="2400" baseline="-25000" smtClean="0"/>
              <a:t>1</a:t>
            </a:r>
            <a:r>
              <a:rPr lang="en-US" sz="2400" smtClean="0"/>
              <a:t>X </a:t>
            </a:r>
            <a:r>
              <a:rPr lang="en-US" sz="2400" smtClean="0"/>
              <a:t>+ b)</a:t>
            </a:r>
            <a:endParaRPr lang="en-US" sz="2400" baseline="-25000" dirty="0"/>
          </a:p>
        </p:txBody>
      </p:sp>
      <p:grpSp>
        <p:nvGrpSpPr>
          <p:cNvPr id="30" name="Group 29"/>
          <p:cNvGrpSpPr/>
          <p:nvPr/>
        </p:nvGrpSpPr>
        <p:grpSpPr>
          <a:xfrm>
            <a:off x="714036" y="2526175"/>
            <a:ext cx="4296598" cy="1225955"/>
            <a:chOff x="6686899" y="2849887"/>
            <a:chExt cx="4296598" cy="1225955"/>
          </a:xfrm>
        </p:grpSpPr>
        <p:sp>
          <p:nvSpPr>
            <p:cNvPr id="31" name="Oval 30"/>
            <p:cNvSpPr/>
            <p:nvPr/>
          </p:nvSpPr>
          <p:spPr>
            <a:xfrm>
              <a:off x="9014767" y="3344322"/>
              <a:ext cx="731520" cy="73152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V="1">
              <a:off x="7724558" y="3701648"/>
              <a:ext cx="1277286" cy="84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163971" y="3196733"/>
              <a:ext cx="718546" cy="474029"/>
            </a:xfrm>
            <a:prstGeom prst="rect">
              <a:avLst/>
            </a:prstGeom>
            <a:noFill/>
          </p:spPr>
          <p:txBody>
            <a:bodyPr wrap="square" rtlCol="0">
              <a:spAutoFit/>
            </a:bodyPr>
            <a:lstStyle/>
            <a:p>
              <a:r>
                <a:rPr lang="en-US" sz="2400" dirty="0" smtClean="0"/>
                <a:t>w</a:t>
              </a:r>
              <a:r>
                <a:rPr lang="en-US" sz="2400" baseline="-25000" dirty="0" smtClean="0"/>
                <a:t>1</a:t>
              </a:r>
              <a:endParaRPr lang="en-US" sz="2400" baseline="-25000" dirty="0"/>
            </a:p>
          </p:txBody>
        </p:sp>
        <p:sp>
          <p:nvSpPr>
            <p:cNvPr id="34" name="TextBox 33"/>
            <p:cNvSpPr txBox="1"/>
            <p:nvPr/>
          </p:nvSpPr>
          <p:spPr>
            <a:xfrm>
              <a:off x="6686899" y="3386917"/>
              <a:ext cx="445951" cy="646331"/>
            </a:xfrm>
            <a:prstGeom prst="rect">
              <a:avLst/>
            </a:prstGeom>
            <a:noFill/>
          </p:spPr>
          <p:txBody>
            <a:bodyPr wrap="square" rtlCol="0">
              <a:spAutoFit/>
            </a:bodyPr>
            <a:lstStyle/>
            <a:p>
              <a:r>
                <a:rPr lang="en-US" sz="3600" dirty="0" smtClean="0">
                  <a:solidFill>
                    <a:srgbClr val="FF0000"/>
                  </a:solidFill>
                </a:rPr>
                <a:t>X</a:t>
              </a:r>
              <a:endParaRPr lang="en-US" sz="3600" dirty="0">
                <a:solidFill>
                  <a:srgbClr val="FF0000"/>
                </a:solidFill>
              </a:endParaRPr>
            </a:p>
          </p:txBody>
        </p:sp>
        <p:cxnSp>
          <p:nvCxnSpPr>
            <p:cNvPr id="37" name="Straight Arrow Connector 36"/>
            <p:cNvCxnSpPr/>
            <p:nvPr/>
          </p:nvCxnSpPr>
          <p:spPr>
            <a:xfrm>
              <a:off x="9806344" y="3710082"/>
              <a:ext cx="4631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p:cNvSpPr txBox="1"/>
                <p:nvPr/>
              </p:nvSpPr>
              <p:spPr>
                <a:xfrm>
                  <a:off x="10296142" y="3359217"/>
                  <a:ext cx="687355" cy="7017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rgbClr val="FF0000"/>
                                </a:solidFill>
                                <a:latin typeface="Cambria Math" charset="0"/>
                              </a:rPr>
                            </m:ctrlPr>
                          </m:dPr>
                          <m:e>
                            <m:f>
                              <m:fPr>
                                <m:type m:val="noBar"/>
                                <m:ctrlPr>
                                  <a:rPr lang="en-US" sz="2400" i="1" smtClean="0">
                                    <a:solidFill>
                                      <a:srgbClr val="FF0000"/>
                                    </a:solidFill>
                                    <a:latin typeface="Cambria Math" charset="0"/>
                                  </a:rPr>
                                </m:ctrlPr>
                              </m:fPr>
                              <m:num>
                                <m:r>
                                  <a:rPr lang="en-US" sz="2400" b="0" i="1" smtClean="0">
                                    <a:solidFill>
                                      <a:srgbClr val="FF0000"/>
                                    </a:solidFill>
                                    <a:latin typeface="Cambria Math" charset="0"/>
                                  </a:rPr>
                                  <m:t>0</m:t>
                                </m:r>
                              </m:num>
                              <m:den>
                                <m:r>
                                  <a:rPr lang="en-US" sz="2400" b="0" i="1" smtClean="0">
                                    <a:solidFill>
                                      <a:srgbClr val="FF0000"/>
                                    </a:solidFill>
                                    <a:latin typeface="Cambria Math" charset="0"/>
                                  </a:rPr>
                                  <m:t>1</m:t>
                                </m:r>
                              </m:den>
                            </m:f>
                          </m:e>
                        </m:d>
                      </m:oMath>
                    </m:oMathPara>
                  </a14:m>
                  <a:endParaRPr lang="en-US" sz="2400" dirty="0">
                    <a:solidFill>
                      <a:srgbClr val="FF0000"/>
                    </a:solidFill>
                  </a:endParaRPr>
                </a:p>
              </p:txBody>
            </p:sp>
          </mc:Choice>
          <mc:Fallback xmlns="">
            <p:sp>
              <p:nvSpPr>
                <p:cNvPr id="147" name="TextBox 146"/>
                <p:cNvSpPr txBox="1">
                  <a:spLocks noRot="1" noChangeAspect="1" noMove="1" noResize="1" noEditPoints="1" noAdjustHandles="1" noChangeArrowheads="1" noChangeShapeType="1" noTextEdit="1"/>
                </p:cNvSpPr>
                <p:nvPr/>
              </p:nvSpPr>
              <p:spPr>
                <a:xfrm>
                  <a:off x="10296142" y="3359217"/>
                  <a:ext cx="687355" cy="701731"/>
                </a:xfrm>
                <a:prstGeom prst="rect">
                  <a:avLst/>
                </a:prstGeom>
                <a:blipFill rotWithShape="0">
                  <a:blip r:embed="rId4"/>
                  <a:stretch>
                    <a:fillRect/>
                  </a:stretch>
                </a:blipFill>
              </p:spPr>
              <p:txBody>
                <a:bodyPr/>
                <a:lstStyle/>
                <a:p>
                  <a:r>
                    <a:rPr lang="en-US">
                      <a:noFill/>
                    </a:rPr>
                    <a:t> </a:t>
                  </a:r>
                </a:p>
              </p:txBody>
            </p:sp>
          </mc:Fallback>
        </mc:AlternateContent>
        <p:sp>
          <p:nvSpPr>
            <p:cNvPr id="39" name="Oval 38"/>
            <p:cNvSpPr/>
            <p:nvPr/>
          </p:nvSpPr>
          <p:spPr>
            <a:xfrm>
              <a:off x="7145559" y="3420583"/>
              <a:ext cx="578999" cy="578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314126" y="2849887"/>
              <a:ext cx="965329" cy="461665"/>
            </a:xfrm>
            <a:prstGeom prst="rect">
              <a:avLst/>
            </a:prstGeom>
          </p:spPr>
          <p:txBody>
            <a:bodyPr wrap="none">
              <a:spAutoFit/>
            </a:bodyPr>
            <a:lstStyle/>
            <a:p>
              <a:r>
                <a:rPr lang="en-US" sz="2400" dirty="0" smtClean="0"/>
                <a:t>Node</a:t>
              </a:r>
              <a:r>
                <a:rPr lang="en-US" sz="2400" baseline="-25000" dirty="0" smtClean="0"/>
                <a:t>1</a:t>
              </a:r>
              <a:endParaRPr lang="en-US" sz="2400" dirty="0"/>
            </a:p>
          </p:txBody>
        </p:sp>
      </p:grpSp>
      <p:pic>
        <p:nvPicPr>
          <p:cNvPr id="41" name="Picture 40"/>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577810" y="2077642"/>
            <a:ext cx="4663440" cy="3108960"/>
          </a:xfrm>
          <a:prstGeom prst="rect">
            <a:avLst/>
          </a:prstGeom>
        </p:spPr>
      </p:pic>
      <p:sp>
        <p:nvSpPr>
          <p:cNvPr id="47" name="TextBox 46"/>
          <p:cNvSpPr txBox="1"/>
          <p:nvPr/>
        </p:nvSpPr>
        <p:spPr>
          <a:xfrm>
            <a:off x="7726391" y="6391655"/>
            <a:ext cx="2297505" cy="400110"/>
          </a:xfrm>
          <a:prstGeom prst="rect">
            <a:avLst/>
          </a:prstGeom>
          <a:noFill/>
        </p:spPr>
        <p:txBody>
          <a:bodyPr wrap="square" rtlCol="0">
            <a:spAutoFit/>
          </a:bodyPr>
          <a:lstStyle/>
          <a:p>
            <a:pPr algn="ctr"/>
            <a:r>
              <a:rPr lang="en-US" sz="2000" dirty="0" smtClean="0"/>
              <a:t>Input </a:t>
            </a:r>
            <a:r>
              <a:rPr lang="en-US" sz="2000" dirty="0"/>
              <a:t>X</a:t>
            </a:r>
            <a:endParaRPr lang="en-US" sz="2000" baseline="-25000" dirty="0"/>
          </a:p>
        </p:txBody>
      </p:sp>
      <p:sp>
        <p:nvSpPr>
          <p:cNvPr id="48" name="Freeform 47"/>
          <p:cNvSpPr/>
          <p:nvPr/>
        </p:nvSpPr>
        <p:spPr>
          <a:xfrm>
            <a:off x="7539487" y="4175185"/>
            <a:ext cx="2950234" cy="2053087"/>
          </a:xfrm>
          <a:custGeom>
            <a:avLst/>
            <a:gdLst>
              <a:gd name="connsiteX0" fmla="*/ 0 w 2950234"/>
              <a:gd name="connsiteY0" fmla="*/ 2035834 h 2053087"/>
              <a:gd name="connsiteX1" fmla="*/ 86264 w 2950234"/>
              <a:gd name="connsiteY1" fmla="*/ 2053087 h 2053087"/>
              <a:gd name="connsiteX2" fmla="*/ 431321 w 2950234"/>
              <a:gd name="connsiteY2" fmla="*/ 2035834 h 2053087"/>
              <a:gd name="connsiteX3" fmla="*/ 534838 w 2950234"/>
              <a:gd name="connsiteY3" fmla="*/ 2018582 h 2053087"/>
              <a:gd name="connsiteX4" fmla="*/ 707366 w 2950234"/>
              <a:gd name="connsiteY4" fmla="*/ 2001329 h 2053087"/>
              <a:gd name="connsiteX5" fmla="*/ 862642 w 2950234"/>
              <a:gd name="connsiteY5" fmla="*/ 1915065 h 2053087"/>
              <a:gd name="connsiteX6" fmla="*/ 914400 w 2950234"/>
              <a:gd name="connsiteY6" fmla="*/ 1880559 h 2053087"/>
              <a:gd name="connsiteX7" fmla="*/ 966159 w 2950234"/>
              <a:gd name="connsiteY7" fmla="*/ 1846053 h 2053087"/>
              <a:gd name="connsiteX8" fmla="*/ 1069676 w 2950234"/>
              <a:gd name="connsiteY8" fmla="*/ 1759789 h 2053087"/>
              <a:gd name="connsiteX9" fmla="*/ 1121434 w 2950234"/>
              <a:gd name="connsiteY9" fmla="*/ 1656272 h 2053087"/>
              <a:gd name="connsiteX10" fmla="*/ 1155940 w 2950234"/>
              <a:gd name="connsiteY10" fmla="*/ 1604514 h 2053087"/>
              <a:gd name="connsiteX11" fmla="*/ 1224951 w 2950234"/>
              <a:gd name="connsiteY11" fmla="*/ 1500997 h 2053087"/>
              <a:gd name="connsiteX12" fmla="*/ 1259457 w 2950234"/>
              <a:gd name="connsiteY12" fmla="*/ 1397480 h 2053087"/>
              <a:gd name="connsiteX13" fmla="*/ 1362974 w 2950234"/>
              <a:gd name="connsiteY13" fmla="*/ 1224951 h 2053087"/>
              <a:gd name="connsiteX14" fmla="*/ 1397480 w 2950234"/>
              <a:gd name="connsiteY14" fmla="*/ 1121434 h 2053087"/>
              <a:gd name="connsiteX15" fmla="*/ 1431985 w 2950234"/>
              <a:gd name="connsiteY15" fmla="*/ 1069676 h 2053087"/>
              <a:gd name="connsiteX16" fmla="*/ 1466491 w 2950234"/>
              <a:gd name="connsiteY16" fmla="*/ 966159 h 2053087"/>
              <a:gd name="connsiteX17" fmla="*/ 1483744 w 2950234"/>
              <a:gd name="connsiteY17" fmla="*/ 897148 h 2053087"/>
              <a:gd name="connsiteX18" fmla="*/ 1587261 w 2950234"/>
              <a:gd name="connsiteY18" fmla="*/ 741872 h 2053087"/>
              <a:gd name="connsiteX19" fmla="*/ 1621766 w 2950234"/>
              <a:gd name="connsiteY19" fmla="*/ 690114 h 2053087"/>
              <a:gd name="connsiteX20" fmla="*/ 1690778 w 2950234"/>
              <a:gd name="connsiteY20" fmla="*/ 517585 h 2053087"/>
              <a:gd name="connsiteX21" fmla="*/ 1742536 w 2950234"/>
              <a:gd name="connsiteY21" fmla="*/ 465827 h 2053087"/>
              <a:gd name="connsiteX22" fmla="*/ 1777042 w 2950234"/>
              <a:gd name="connsiteY22" fmla="*/ 414068 h 2053087"/>
              <a:gd name="connsiteX23" fmla="*/ 1828800 w 2950234"/>
              <a:gd name="connsiteY23" fmla="*/ 362310 h 2053087"/>
              <a:gd name="connsiteX24" fmla="*/ 1915064 w 2950234"/>
              <a:gd name="connsiteY24" fmla="*/ 258793 h 2053087"/>
              <a:gd name="connsiteX25" fmla="*/ 1966823 w 2950234"/>
              <a:gd name="connsiteY25" fmla="*/ 241540 h 2053087"/>
              <a:gd name="connsiteX26" fmla="*/ 2018581 w 2950234"/>
              <a:gd name="connsiteY26" fmla="*/ 189782 h 2053087"/>
              <a:gd name="connsiteX27" fmla="*/ 2070340 w 2950234"/>
              <a:gd name="connsiteY27" fmla="*/ 172529 h 2053087"/>
              <a:gd name="connsiteX28" fmla="*/ 2139351 w 2950234"/>
              <a:gd name="connsiteY28" fmla="*/ 138023 h 2053087"/>
              <a:gd name="connsiteX29" fmla="*/ 2191110 w 2950234"/>
              <a:gd name="connsiteY29" fmla="*/ 120770 h 2053087"/>
              <a:gd name="connsiteX30" fmla="*/ 2242868 w 2950234"/>
              <a:gd name="connsiteY30" fmla="*/ 86265 h 2053087"/>
              <a:gd name="connsiteX31" fmla="*/ 2398144 w 2950234"/>
              <a:gd name="connsiteY31" fmla="*/ 51759 h 2053087"/>
              <a:gd name="connsiteX32" fmla="*/ 2915729 w 2950234"/>
              <a:gd name="connsiteY32" fmla="*/ 17253 h 2053087"/>
              <a:gd name="connsiteX33" fmla="*/ 2950234 w 2950234"/>
              <a:gd name="connsiteY33" fmla="*/ 0 h 205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950234" h="2053087">
                <a:moveTo>
                  <a:pt x="0" y="2035834"/>
                </a:moveTo>
                <a:cubicBezTo>
                  <a:pt x="28755" y="2041585"/>
                  <a:pt x="56940" y="2053087"/>
                  <a:pt x="86264" y="2053087"/>
                </a:cubicBezTo>
                <a:cubicBezTo>
                  <a:pt x="201427" y="2053087"/>
                  <a:pt x="316498" y="2044666"/>
                  <a:pt x="431321" y="2035834"/>
                </a:cubicBezTo>
                <a:cubicBezTo>
                  <a:pt x="466200" y="2033151"/>
                  <a:pt x="500127" y="2022921"/>
                  <a:pt x="534838" y="2018582"/>
                </a:cubicBezTo>
                <a:cubicBezTo>
                  <a:pt x="592188" y="2011413"/>
                  <a:pt x="649857" y="2007080"/>
                  <a:pt x="707366" y="2001329"/>
                </a:cubicBezTo>
                <a:cubicBezTo>
                  <a:pt x="798467" y="1970962"/>
                  <a:pt x="743995" y="1994163"/>
                  <a:pt x="862642" y="1915065"/>
                </a:cubicBezTo>
                <a:lnTo>
                  <a:pt x="914400" y="1880559"/>
                </a:lnTo>
                <a:cubicBezTo>
                  <a:pt x="931653" y="1869057"/>
                  <a:pt x="951497" y="1860715"/>
                  <a:pt x="966159" y="1846053"/>
                </a:cubicBezTo>
                <a:cubicBezTo>
                  <a:pt x="1032579" y="1779633"/>
                  <a:pt x="997616" y="1807829"/>
                  <a:pt x="1069676" y="1759789"/>
                </a:cubicBezTo>
                <a:cubicBezTo>
                  <a:pt x="1168568" y="1611450"/>
                  <a:pt x="1050000" y="1799139"/>
                  <a:pt x="1121434" y="1656272"/>
                </a:cubicBezTo>
                <a:cubicBezTo>
                  <a:pt x="1130707" y="1637726"/>
                  <a:pt x="1144438" y="1621767"/>
                  <a:pt x="1155940" y="1604514"/>
                </a:cubicBezTo>
                <a:cubicBezTo>
                  <a:pt x="1213018" y="1433280"/>
                  <a:pt x="1117255" y="1694849"/>
                  <a:pt x="1224951" y="1500997"/>
                </a:cubicBezTo>
                <a:cubicBezTo>
                  <a:pt x="1242615" y="1469202"/>
                  <a:pt x="1239281" y="1427744"/>
                  <a:pt x="1259457" y="1397480"/>
                </a:cubicBezTo>
                <a:cubicBezTo>
                  <a:pt x="1299963" y="1336720"/>
                  <a:pt x="1336448" y="1291266"/>
                  <a:pt x="1362974" y="1224951"/>
                </a:cubicBezTo>
                <a:cubicBezTo>
                  <a:pt x="1376482" y="1191180"/>
                  <a:pt x="1377304" y="1151698"/>
                  <a:pt x="1397480" y="1121434"/>
                </a:cubicBezTo>
                <a:cubicBezTo>
                  <a:pt x="1408982" y="1104181"/>
                  <a:pt x="1423564" y="1088624"/>
                  <a:pt x="1431985" y="1069676"/>
                </a:cubicBezTo>
                <a:cubicBezTo>
                  <a:pt x="1446757" y="1036439"/>
                  <a:pt x="1457669" y="1001445"/>
                  <a:pt x="1466491" y="966159"/>
                </a:cubicBezTo>
                <a:cubicBezTo>
                  <a:pt x="1472242" y="943155"/>
                  <a:pt x="1473140" y="918356"/>
                  <a:pt x="1483744" y="897148"/>
                </a:cubicBezTo>
                <a:lnTo>
                  <a:pt x="1587261" y="741872"/>
                </a:lnTo>
                <a:cubicBezTo>
                  <a:pt x="1598763" y="724619"/>
                  <a:pt x="1615209" y="709785"/>
                  <a:pt x="1621766" y="690114"/>
                </a:cubicBezTo>
                <a:cubicBezTo>
                  <a:pt x="1637479" y="642975"/>
                  <a:pt x="1659046" y="562010"/>
                  <a:pt x="1690778" y="517585"/>
                </a:cubicBezTo>
                <a:cubicBezTo>
                  <a:pt x="1704960" y="497731"/>
                  <a:pt x="1726916" y="484571"/>
                  <a:pt x="1742536" y="465827"/>
                </a:cubicBezTo>
                <a:cubicBezTo>
                  <a:pt x="1755811" y="449898"/>
                  <a:pt x="1763767" y="429997"/>
                  <a:pt x="1777042" y="414068"/>
                </a:cubicBezTo>
                <a:cubicBezTo>
                  <a:pt x="1792662" y="395324"/>
                  <a:pt x="1813180" y="381054"/>
                  <a:pt x="1828800" y="362310"/>
                </a:cubicBezTo>
                <a:cubicBezTo>
                  <a:pt x="1868583" y="314571"/>
                  <a:pt x="1858360" y="296595"/>
                  <a:pt x="1915064" y="258793"/>
                </a:cubicBezTo>
                <a:cubicBezTo>
                  <a:pt x="1930196" y="248705"/>
                  <a:pt x="1949570" y="247291"/>
                  <a:pt x="1966823" y="241540"/>
                </a:cubicBezTo>
                <a:cubicBezTo>
                  <a:pt x="1984076" y="224287"/>
                  <a:pt x="1998280" y="203316"/>
                  <a:pt x="2018581" y="189782"/>
                </a:cubicBezTo>
                <a:cubicBezTo>
                  <a:pt x="2033713" y="179694"/>
                  <a:pt x="2053624" y="179693"/>
                  <a:pt x="2070340" y="172529"/>
                </a:cubicBezTo>
                <a:cubicBezTo>
                  <a:pt x="2093979" y="162398"/>
                  <a:pt x="2115712" y="148154"/>
                  <a:pt x="2139351" y="138023"/>
                </a:cubicBezTo>
                <a:cubicBezTo>
                  <a:pt x="2156067" y="130859"/>
                  <a:pt x="2174844" y="128903"/>
                  <a:pt x="2191110" y="120770"/>
                </a:cubicBezTo>
                <a:cubicBezTo>
                  <a:pt x="2209656" y="111497"/>
                  <a:pt x="2223809" y="94433"/>
                  <a:pt x="2242868" y="86265"/>
                </a:cubicBezTo>
                <a:cubicBezTo>
                  <a:pt x="2259913" y="78960"/>
                  <a:pt x="2388077" y="52564"/>
                  <a:pt x="2398144" y="51759"/>
                </a:cubicBezTo>
                <a:cubicBezTo>
                  <a:pt x="2500268" y="43589"/>
                  <a:pt x="2779499" y="39958"/>
                  <a:pt x="2915729" y="17253"/>
                </a:cubicBezTo>
                <a:cubicBezTo>
                  <a:pt x="2928413" y="15139"/>
                  <a:pt x="2938732" y="5751"/>
                  <a:pt x="2950234" y="0"/>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6235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Information Processing in a VERY Simple Neural network</a:t>
            </a:r>
            <a:endParaRPr lang="en-US" sz="3600" b="1" dirty="0" smtClean="0">
              <a:solidFill>
                <a:schemeClr val="bg1"/>
              </a:solidFill>
              <a:effectLst/>
            </a:endParaRPr>
          </a:p>
        </p:txBody>
      </p:sp>
      <mc:AlternateContent xmlns:mc="http://schemas.openxmlformats.org/markup-compatibility/2006">
        <mc:Choice xmlns:a14="http://schemas.microsoft.com/office/drawing/2010/main" Requires="a14">
          <p:sp>
            <p:nvSpPr>
              <p:cNvPr id="6" name="TextBox 5"/>
              <p:cNvSpPr txBox="1"/>
              <p:nvPr/>
            </p:nvSpPr>
            <p:spPr>
              <a:xfrm>
                <a:off x="6400799" y="1431985"/>
                <a:ext cx="5400136" cy="2411301"/>
              </a:xfrm>
              <a:prstGeom prst="rect">
                <a:avLst/>
              </a:prstGeom>
              <a:noFill/>
            </p:spPr>
            <p:txBody>
              <a:bodyPr wrap="square" rtlCol="0">
                <a:spAutoFit/>
              </a:bodyPr>
              <a:lstStyle/>
              <a:p>
                <a:r>
                  <a:rPr lang="en-US" sz="2800" dirty="0" smtClean="0"/>
                  <a:t>Role of Activation Functions:</a:t>
                </a:r>
              </a:p>
              <a:p>
                <a:r>
                  <a:rPr lang="en-US" sz="2800" dirty="0" smtClean="0"/>
                  <a:t/>
                </a:r>
                <a:br>
                  <a:rPr lang="en-US" sz="2800" dirty="0" smtClean="0"/>
                </a:br>
                <a:r>
                  <a:rPr lang="en-US" sz="2400" dirty="0" smtClean="0"/>
                  <a:t>II. </a:t>
                </a:r>
                <a:r>
                  <a:rPr lang="en-US" sz="2400" dirty="0" err="1" smtClean="0"/>
                  <a:t>Softmax</a:t>
                </a:r>
                <a:r>
                  <a:rPr lang="en-US" sz="2400" dirty="0" smtClean="0"/>
                  <a:t>:</a:t>
                </a:r>
                <a:br>
                  <a:rPr lang="en-US" sz="2400" dirty="0" smtClean="0"/>
                </a:br>
                <a:r>
                  <a:rPr lang="en-US" sz="2400" dirty="0" smtClean="0"/>
                  <a:t>	Node</a:t>
                </a:r>
                <a:r>
                  <a:rPr lang="en-US" sz="2400" baseline="-25000" dirty="0" smtClean="0"/>
                  <a:t>1</a:t>
                </a:r>
                <a:r>
                  <a:rPr lang="en-US" sz="2400" dirty="0" smtClean="0"/>
                  <a:t> = w</a:t>
                </a:r>
                <a:r>
                  <a:rPr lang="en-US" sz="2400" baseline="-25000" dirty="0" smtClean="0"/>
                  <a:t>1</a:t>
                </a:r>
                <a:r>
                  <a:rPr lang="en-US" sz="2400" dirty="0" smtClean="0"/>
                  <a:t>X </a:t>
                </a:r>
                <a:r>
                  <a:rPr lang="en-US" sz="2400" dirty="0" smtClean="0"/>
                  <a:t>+ </a:t>
                </a:r>
                <a:r>
                  <a:rPr lang="en-US" sz="2400" dirty="0" smtClean="0"/>
                  <a:t>b</a:t>
                </a:r>
                <a:br>
                  <a:rPr lang="en-US" sz="2400" dirty="0" smtClean="0"/>
                </a:br>
                <a:r>
                  <a:rPr lang="en-US" sz="2400" dirty="0" smtClean="0"/>
                  <a:t>	</a:t>
                </a:r>
                <a:r>
                  <a:rPr lang="en-US" sz="2400" dirty="0" err="1" smtClean="0"/>
                  <a:t>Output</a:t>
                </a:r>
                <a:r>
                  <a:rPr lang="en-US" sz="2400" baseline="-25000" dirty="0" err="1" smtClean="0"/>
                  <a:t>k</a:t>
                </a:r>
                <a14:m>
                  <m:oMath xmlns:m="http://schemas.openxmlformats.org/officeDocument/2006/math">
                    <m:r>
                      <a:rPr lang="en-US" sz="2400" b="0" i="1" smtClean="0">
                        <a:latin typeface="Cambria Math" charset="0"/>
                      </a:rPr>
                      <m:t>= </m:t>
                    </m:r>
                    <m:f>
                      <m:fPr>
                        <m:ctrlPr>
                          <a:rPr lang="en-US" sz="2400" b="0" i="1" smtClean="0">
                            <a:latin typeface="Cambria Math" charset="0"/>
                          </a:rPr>
                        </m:ctrlPr>
                      </m:fPr>
                      <m:num>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𝑁𝑜𝑑𝑒𝑘</m:t>
                            </m:r>
                          </m:sup>
                        </m:sSup>
                      </m:num>
                      <m:den>
                        <m:nary>
                          <m:naryPr>
                            <m:chr m:val="∑"/>
                            <m:limLoc m:val="subSup"/>
                            <m:ctrlPr>
                              <a:rPr lang="en-US" sz="2400" b="0" i="1" smtClean="0">
                                <a:latin typeface="Cambria Math" charset="0"/>
                              </a:rPr>
                            </m:ctrlPr>
                          </m:naryPr>
                          <m:sub>
                            <m:r>
                              <m:rPr>
                                <m:brk m:alnAt="25"/>
                              </m:rPr>
                              <a:rPr lang="en-US" sz="2400" b="0" i="1" smtClean="0">
                                <a:latin typeface="Cambria Math" charset="0"/>
                              </a:rPr>
                              <m:t>1</m:t>
                            </m:r>
                          </m:sub>
                          <m:sup>
                            <m:r>
                              <a:rPr lang="en-US" sz="2400" b="0" i="1" smtClean="0">
                                <a:latin typeface="Cambria Math" charset="0"/>
                              </a:rPr>
                              <m:t>𝑗</m:t>
                            </m:r>
                            <m:r>
                              <a:rPr lang="en-US" sz="2400" b="0" i="1" smtClean="0">
                                <a:latin typeface="Cambria Math" charset="0"/>
                              </a:rPr>
                              <m:t>=</m:t>
                            </m:r>
                            <m:r>
                              <a:rPr lang="en-US" sz="2400" b="0" i="1" smtClean="0">
                                <a:latin typeface="Cambria Math" charset="0"/>
                              </a:rPr>
                              <m:t>𝑘</m:t>
                            </m:r>
                          </m:sup>
                          <m:e>
                            <m:sSup>
                              <m:sSupPr>
                                <m:ctrlPr>
                                  <a:rPr lang="en-US" sz="2400" b="0" i="1" smtClean="0">
                                    <a:latin typeface="Cambria Math" charset="0"/>
                                  </a:rPr>
                                </m:ctrlPr>
                              </m:sSupPr>
                              <m:e>
                                <m:r>
                                  <a:rPr lang="en-US" sz="2400" b="0" i="1" smtClean="0">
                                    <a:latin typeface="Cambria Math" charset="0"/>
                                  </a:rPr>
                                  <m:t>𝑒</m:t>
                                </m:r>
                              </m:e>
                              <m:sup>
                                <m:sSub>
                                  <m:sSubPr>
                                    <m:ctrlPr>
                                      <a:rPr lang="en-US" sz="2400" b="0" i="1" smtClean="0">
                                        <a:latin typeface="Cambria Math" charset="0"/>
                                      </a:rPr>
                                    </m:ctrlPr>
                                  </m:sSubPr>
                                  <m:e>
                                    <m:r>
                                      <a:rPr lang="en-US" sz="2400" b="0" i="1" smtClean="0">
                                        <a:latin typeface="Cambria Math" charset="0"/>
                                      </a:rPr>
                                      <m:t>𝑁𝑜𝑑𝑒</m:t>
                                    </m:r>
                                  </m:e>
                                  <m:sub>
                                    <m:r>
                                      <a:rPr lang="en-US" sz="2400" b="0" i="1" smtClean="0">
                                        <a:latin typeface="Cambria Math" charset="0"/>
                                      </a:rPr>
                                      <m:t>𝑗</m:t>
                                    </m:r>
                                  </m:sub>
                                </m:sSub>
                              </m:sup>
                            </m:sSup>
                          </m:e>
                        </m:nary>
                      </m:den>
                    </m:f>
                  </m:oMath>
                </a14:m>
                <a:endParaRPr lang="en-US" sz="2400" baseline="-25000" dirty="0" smtClean="0"/>
              </a:p>
            </p:txBody>
          </p:sp>
        </mc:Choice>
        <mc:Fallback>
          <p:sp>
            <p:nvSpPr>
              <p:cNvPr id="6" name="TextBox 5"/>
              <p:cNvSpPr txBox="1">
                <a:spLocks noRot="1" noChangeAspect="1" noMove="1" noResize="1" noEditPoints="1" noAdjustHandles="1" noChangeArrowheads="1" noChangeShapeType="1" noTextEdit="1"/>
              </p:cNvSpPr>
              <p:nvPr/>
            </p:nvSpPr>
            <p:spPr>
              <a:xfrm>
                <a:off x="6400799" y="1431985"/>
                <a:ext cx="5400136" cy="2411301"/>
              </a:xfrm>
              <a:prstGeom prst="rect">
                <a:avLst/>
              </a:prstGeom>
              <a:blipFill rotWithShape="0">
                <a:blip r:embed="rId3"/>
                <a:stretch>
                  <a:fillRect l="-2257" t="-2532"/>
                </a:stretch>
              </a:blipFill>
            </p:spPr>
            <p:txBody>
              <a:bodyPr/>
              <a:lstStyle/>
              <a:p>
                <a:r>
                  <a:rPr lang="en-US">
                    <a:noFill/>
                  </a:rPr>
                  <a:t> </a:t>
                </a:r>
              </a:p>
            </p:txBody>
          </p:sp>
        </mc:Fallback>
      </mc:AlternateContent>
      <p:grpSp>
        <p:nvGrpSpPr>
          <p:cNvPr id="7" name="Group 6"/>
          <p:cNvGrpSpPr/>
          <p:nvPr/>
        </p:nvGrpSpPr>
        <p:grpSpPr>
          <a:xfrm>
            <a:off x="7449528" y="3898594"/>
            <a:ext cx="2743200" cy="2399509"/>
            <a:chOff x="6500620" y="3777823"/>
            <a:chExt cx="2743200" cy="2399509"/>
          </a:xfrm>
        </p:grpSpPr>
        <p:cxnSp>
          <p:nvCxnSpPr>
            <p:cNvPr id="20" name="Straight Arrow Connector 19"/>
            <p:cNvCxnSpPr/>
            <p:nvPr/>
          </p:nvCxnSpPr>
          <p:spPr>
            <a:xfrm flipH="1" flipV="1">
              <a:off x="6525130" y="3777823"/>
              <a:ext cx="0" cy="23774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500620" y="6177332"/>
              <a:ext cx="2743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p:nvCxnSpPr>
        <p:spPr>
          <a:xfrm>
            <a:off x="7453223" y="4140678"/>
            <a:ext cx="3088256" cy="0"/>
          </a:xfrm>
          <a:prstGeom prst="line">
            <a:avLst/>
          </a:prstGeom>
          <a:ln>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108168" y="4002657"/>
            <a:ext cx="362309" cy="369332"/>
          </a:xfrm>
          <a:prstGeom prst="rect">
            <a:avLst/>
          </a:prstGeom>
          <a:noFill/>
        </p:spPr>
        <p:txBody>
          <a:bodyPr wrap="square" rtlCol="0">
            <a:spAutoFit/>
          </a:bodyPr>
          <a:lstStyle/>
          <a:p>
            <a:r>
              <a:rPr lang="en-US"/>
              <a:t>1</a:t>
            </a:r>
          </a:p>
        </p:txBody>
      </p:sp>
      <p:sp>
        <p:nvSpPr>
          <p:cNvPr id="35" name="TextBox 34"/>
          <p:cNvSpPr txBox="1"/>
          <p:nvPr/>
        </p:nvSpPr>
        <p:spPr>
          <a:xfrm>
            <a:off x="7108168" y="5966605"/>
            <a:ext cx="362309" cy="369332"/>
          </a:xfrm>
          <a:prstGeom prst="rect">
            <a:avLst/>
          </a:prstGeom>
          <a:noFill/>
        </p:spPr>
        <p:txBody>
          <a:bodyPr wrap="square" rtlCol="0">
            <a:spAutoFit/>
          </a:bodyPr>
          <a:lstStyle/>
          <a:p>
            <a:r>
              <a:rPr lang="en-US" dirty="0" smtClean="0"/>
              <a:t>0</a:t>
            </a:r>
            <a:endParaRPr lang="en-US" dirty="0"/>
          </a:p>
        </p:txBody>
      </p:sp>
      <p:sp>
        <p:nvSpPr>
          <p:cNvPr id="36" name="TextBox 35"/>
          <p:cNvSpPr txBox="1"/>
          <p:nvPr/>
        </p:nvSpPr>
        <p:spPr>
          <a:xfrm>
            <a:off x="5831456" y="4848047"/>
            <a:ext cx="1173193" cy="400110"/>
          </a:xfrm>
          <a:prstGeom prst="rect">
            <a:avLst/>
          </a:prstGeom>
          <a:noFill/>
        </p:spPr>
        <p:txBody>
          <a:bodyPr wrap="square" rtlCol="0">
            <a:spAutoFit/>
          </a:bodyPr>
          <a:lstStyle/>
          <a:p>
            <a:r>
              <a:rPr lang="en-US" sz="2000" dirty="0" smtClean="0"/>
              <a:t>Output</a:t>
            </a:r>
          </a:p>
        </p:txBody>
      </p:sp>
      <p:sp>
        <p:nvSpPr>
          <p:cNvPr id="29" name="TextBox 28"/>
          <p:cNvSpPr txBox="1"/>
          <p:nvPr/>
        </p:nvSpPr>
        <p:spPr>
          <a:xfrm>
            <a:off x="1550497" y="4276388"/>
            <a:ext cx="3280294" cy="461665"/>
          </a:xfrm>
          <a:prstGeom prst="rect">
            <a:avLst/>
          </a:prstGeom>
          <a:noFill/>
        </p:spPr>
        <p:txBody>
          <a:bodyPr wrap="square" rtlCol="0">
            <a:spAutoFit/>
          </a:bodyPr>
          <a:lstStyle/>
          <a:p>
            <a:pPr algn="ctr"/>
            <a:r>
              <a:rPr lang="en-US" sz="2400" dirty="0" smtClean="0"/>
              <a:t>Node</a:t>
            </a:r>
            <a:r>
              <a:rPr lang="en-US" sz="2400" baseline="-25000" dirty="0" smtClean="0"/>
              <a:t>1</a:t>
            </a:r>
            <a:r>
              <a:rPr lang="en-US" sz="2400" dirty="0" smtClean="0"/>
              <a:t> </a:t>
            </a:r>
            <a:r>
              <a:rPr lang="en-US" sz="2400" smtClean="0"/>
              <a:t>= </a:t>
            </a:r>
            <a:r>
              <a:rPr lang="en-US" sz="2400" smtClean="0"/>
              <a:t>f(w</a:t>
            </a:r>
            <a:r>
              <a:rPr lang="en-US" sz="2400" baseline="-25000" smtClean="0"/>
              <a:t>1</a:t>
            </a:r>
            <a:r>
              <a:rPr lang="en-US" sz="2400" smtClean="0"/>
              <a:t>X </a:t>
            </a:r>
            <a:r>
              <a:rPr lang="en-US" sz="2400" smtClean="0"/>
              <a:t>+ b)</a:t>
            </a:r>
            <a:endParaRPr lang="en-US" sz="2400" baseline="-25000" dirty="0"/>
          </a:p>
        </p:txBody>
      </p:sp>
      <p:grpSp>
        <p:nvGrpSpPr>
          <p:cNvPr id="30" name="Group 29"/>
          <p:cNvGrpSpPr/>
          <p:nvPr/>
        </p:nvGrpSpPr>
        <p:grpSpPr>
          <a:xfrm>
            <a:off x="714036" y="2526175"/>
            <a:ext cx="4296598" cy="1225955"/>
            <a:chOff x="6686899" y="2849887"/>
            <a:chExt cx="4296598" cy="1225955"/>
          </a:xfrm>
        </p:grpSpPr>
        <p:sp>
          <p:nvSpPr>
            <p:cNvPr id="31" name="Oval 30"/>
            <p:cNvSpPr/>
            <p:nvPr/>
          </p:nvSpPr>
          <p:spPr>
            <a:xfrm>
              <a:off x="9014767" y="3344322"/>
              <a:ext cx="731520" cy="73152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V="1">
              <a:off x="7724558" y="3701648"/>
              <a:ext cx="1277286" cy="84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163971" y="3196733"/>
              <a:ext cx="718546" cy="474029"/>
            </a:xfrm>
            <a:prstGeom prst="rect">
              <a:avLst/>
            </a:prstGeom>
            <a:noFill/>
          </p:spPr>
          <p:txBody>
            <a:bodyPr wrap="square" rtlCol="0">
              <a:spAutoFit/>
            </a:bodyPr>
            <a:lstStyle/>
            <a:p>
              <a:r>
                <a:rPr lang="en-US" sz="2400" dirty="0" smtClean="0"/>
                <a:t>w</a:t>
              </a:r>
              <a:r>
                <a:rPr lang="en-US" sz="2400" baseline="-25000" dirty="0" smtClean="0"/>
                <a:t>1</a:t>
              </a:r>
              <a:endParaRPr lang="en-US" sz="2400" baseline="-25000" dirty="0"/>
            </a:p>
          </p:txBody>
        </p:sp>
        <p:sp>
          <p:nvSpPr>
            <p:cNvPr id="34" name="TextBox 33"/>
            <p:cNvSpPr txBox="1"/>
            <p:nvPr/>
          </p:nvSpPr>
          <p:spPr>
            <a:xfrm>
              <a:off x="6686899" y="3386917"/>
              <a:ext cx="445951" cy="646331"/>
            </a:xfrm>
            <a:prstGeom prst="rect">
              <a:avLst/>
            </a:prstGeom>
            <a:noFill/>
          </p:spPr>
          <p:txBody>
            <a:bodyPr wrap="square" rtlCol="0">
              <a:spAutoFit/>
            </a:bodyPr>
            <a:lstStyle/>
            <a:p>
              <a:r>
                <a:rPr lang="en-US" sz="3600" dirty="0" smtClean="0">
                  <a:solidFill>
                    <a:srgbClr val="FF0000"/>
                  </a:solidFill>
                </a:rPr>
                <a:t>X</a:t>
              </a:r>
              <a:endParaRPr lang="en-US" sz="3600" dirty="0">
                <a:solidFill>
                  <a:srgbClr val="FF0000"/>
                </a:solidFill>
              </a:endParaRPr>
            </a:p>
          </p:txBody>
        </p:sp>
        <p:cxnSp>
          <p:nvCxnSpPr>
            <p:cNvPr id="37" name="Straight Arrow Connector 36"/>
            <p:cNvCxnSpPr/>
            <p:nvPr/>
          </p:nvCxnSpPr>
          <p:spPr>
            <a:xfrm>
              <a:off x="9806344" y="3710082"/>
              <a:ext cx="4631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p:cNvSpPr txBox="1"/>
                <p:nvPr/>
              </p:nvSpPr>
              <p:spPr>
                <a:xfrm>
                  <a:off x="10296142" y="3359217"/>
                  <a:ext cx="687355" cy="7017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rgbClr val="FF0000"/>
                                </a:solidFill>
                                <a:latin typeface="Cambria Math" charset="0"/>
                              </a:rPr>
                            </m:ctrlPr>
                          </m:dPr>
                          <m:e>
                            <m:f>
                              <m:fPr>
                                <m:type m:val="noBar"/>
                                <m:ctrlPr>
                                  <a:rPr lang="en-US" sz="2400" i="1" smtClean="0">
                                    <a:solidFill>
                                      <a:srgbClr val="FF0000"/>
                                    </a:solidFill>
                                    <a:latin typeface="Cambria Math" charset="0"/>
                                  </a:rPr>
                                </m:ctrlPr>
                              </m:fPr>
                              <m:num>
                                <m:r>
                                  <a:rPr lang="en-US" sz="2400" b="0" i="1" smtClean="0">
                                    <a:solidFill>
                                      <a:srgbClr val="FF0000"/>
                                    </a:solidFill>
                                    <a:latin typeface="Cambria Math" charset="0"/>
                                  </a:rPr>
                                  <m:t>0</m:t>
                                </m:r>
                              </m:num>
                              <m:den>
                                <m:r>
                                  <a:rPr lang="en-US" sz="2400" b="0" i="1" smtClean="0">
                                    <a:solidFill>
                                      <a:srgbClr val="FF0000"/>
                                    </a:solidFill>
                                    <a:latin typeface="Cambria Math" charset="0"/>
                                  </a:rPr>
                                  <m:t>1</m:t>
                                </m:r>
                              </m:den>
                            </m:f>
                          </m:e>
                        </m:d>
                      </m:oMath>
                    </m:oMathPara>
                  </a14:m>
                  <a:endParaRPr lang="en-US" sz="2400" dirty="0">
                    <a:solidFill>
                      <a:srgbClr val="FF0000"/>
                    </a:solidFill>
                  </a:endParaRPr>
                </a:p>
              </p:txBody>
            </p:sp>
          </mc:Choice>
          <mc:Fallback xmlns="">
            <p:sp>
              <p:nvSpPr>
                <p:cNvPr id="147" name="TextBox 146"/>
                <p:cNvSpPr txBox="1">
                  <a:spLocks noRot="1" noChangeAspect="1" noMove="1" noResize="1" noEditPoints="1" noAdjustHandles="1" noChangeArrowheads="1" noChangeShapeType="1" noTextEdit="1"/>
                </p:cNvSpPr>
                <p:nvPr/>
              </p:nvSpPr>
              <p:spPr>
                <a:xfrm>
                  <a:off x="10296142" y="3359217"/>
                  <a:ext cx="687355" cy="701731"/>
                </a:xfrm>
                <a:prstGeom prst="rect">
                  <a:avLst/>
                </a:prstGeom>
                <a:blipFill rotWithShape="0">
                  <a:blip r:embed="rId4"/>
                  <a:stretch>
                    <a:fillRect/>
                  </a:stretch>
                </a:blipFill>
              </p:spPr>
              <p:txBody>
                <a:bodyPr/>
                <a:lstStyle/>
                <a:p>
                  <a:r>
                    <a:rPr lang="en-US">
                      <a:noFill/>
                    </a:rPr>
                    <a:t> </a:t>
                  </a:r>
                </a:p>
              </p:txBody>
            </p:sp>
          </mc:Fallback>
        </mc:AlternateContent>
        <p:sp>
          <p:nvSpPr>
            <p:cNvPr id="39" name="Oval 38"/>
            <p:cNvSpPr/>
            <p:nvPr/>
          </p:nvSpPr>
          <p:spPr>
            <a:xfrm>
              <a:off x="7145559" y="3420583"/>
              <a:ext cx="578999" cy="578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314126" y="2849887"/>
              <a:ext cx="965329" cy="461665"/>
            </a:xfrm>
            <a:prstGeom prst="rect">
              <a:avLst/>
            </a:prstGeom>
          </p:spPr>
          <p:txBody>
            <a:bodyPr wrap="none">
              <a:spAutoFit/>
            </a:bodyPr>
            <a:lstStyle/>
            <a:p>
              <a:r>
                <a:rPr lang="en-US" sz="2400" dirty="0" smtClean="0"/>
                <a:t>Node</a:t>
              </a:r>
              <a:r>
                <a:rPr lang="en-US" sz="2400" baseline="-25000" dirty="0" smtClean="0"/>
                <a:t>1</a:t>
              </a:r>
              <a:endParaRPr lang="en-US" sz="2400" dirty="0"/>
            </a:p>
          </p:txBody>
        </p:sp>
      </p:grpSp>
      <p:pic>
        <p:nvPicPr>
          <p:cNvPr id="41" name="Picture 40"/>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577810" y="2077642"/>
            <a:ext cx="4663440" cy="3108960"/>
          </a:xfrm>
          <a:prstGeom prst="rect">
            <a:avLst/>
          </a:prstGeom>
        </p:spPr>
      </p:pic>
      <p:sp>
        <p:nvSpPr>
          <p:cNvPr id="47" name="TextBox 46"/>
          <p:cNvSpPr txBox="1"/>
          <p:nvPr/>
        </p:nvSpPr>
        <p:spPr>
          <a:xfrm>
            <a:off x="7726391" y="6391655"/>
            <a:ext cx="2297505" cy="400110"/>
          </a:xfrm>
          <a:prstGeom prst="rect">
            <a:avLst/>
          </a:prstGeom>
          <a:noFill/>
        </p:spPr>
        <p:txBody>
          <a:bodyPr wrap="square" rtlCol="0">
            <a:spAutoFit/>
          </a:bodyPr>
          <a:lstStyle/>
          <a:p>
            <a:pPr algn="ctr"/>
            <a:r>
              <a:rPr lang="en-US" sz="2000" smtClean="0"/>
              <a:t>Input </a:t>
            </a:r>
            <a:r>
              <a:rPr lang="en-US" sz="2000"/>
              <a:t>X</a:t>
            </a:r>
            <a:endParaRPr lang="en-US" sz="2000" baseline="-25000" dirty="0"/>
          </a:p>
        </p:txBody>
      </p:sp>
      <p:sp>
        <p:nvSpPr>
          <p:cNvPr id="48" name="Freeform 47"/>
          <p:cNvSpPr/>
          <p:nvPr/>
        </p:nvSpPr>
        <p:spPr>
          <a:xfrm>
            <a:off x="7539487" y="4175185"/>
            <a:ext cx="2950234" cy="2053087"/>
          </a:xfrm>
          <a:custGeom>
            <a:avLst/>
            <a:gdLst>
              <a:gd name="connsiteX0" fmla="*/ 0 w 2950234"/>
              <a:gd name="connsiteY0" fmla="*/ 2035834 h 2053087"/>
              <a:gd name="connsiteX1" fmla="*/ 86264 w 2950234"/>
              <a:gd name="connsiteY1" fmla="*/ 2053087 h 2053087"/>
              <a:gd name="connsiteX2" fmla="*/ 431321 w 2950234"/>
              <a:gd name="connsiteY2" fmla="*/ 2035834 h 2053087"/>
              <a:gd name="connsiteX3" fmla="*/ 534838 w 2950234"/>
              <a:gd name="connsiteY3" fmla="*/ 2018582 h 2053087"/>
              <a:gd name="connsiteX4" fmla="*/ 707366 w 2950234"/>
              <a:gd name="connsiteY4" fmla="*/ 2001329 h 2053087"/>
              <a:gd name="connsiteX5" fmla="*/ 862642 w 2950234"/>
              <a:gd name="connsiteY5" fmla="*/ 1915065 h 2053087"/>
              <a:gd name="connsiteX6" fmla="*/ 914400 w 2950234"/>
              <a:gd name="connsiteY6" fmla="*/ 1880559 h 2053087"/>
              <a:gd name="connsiteX7" fmla="*/ 966159 w 2950234"/>
              <a:gd name="connsiteY7" fmla="*/ 1846053 h 2053087"/>
              <a:gd name="connsiteX8" fmla="*/ 1069676 w 2950234"/>
              <a:gd name="connsiteY8" fmla="*/ 1759789 h 2053087"/>
              <a:gd name="connsiteX9" fmla="*/ 1121434 w 2950234"/>
              <a:gd name="connsiteY9" fmla="*/ 1656272 h 2053087"/>
              <a:gd name="connsiteX10" fmla="*/ 1155940 w 2950234"/>
              <a:gd name="connsiteY10" fmla="*/ 1604514 h 2053087"/>
              <a:gd name="connsiteX11" fmla="*/ 1224951 w 2950234"/>
              <a:gd name="connsiteY11" fmla="*/ 1500997 h 2053087"/>
              <a:gd name="connsiteX12" fmla="*/ 1259457 w 2950234"/>
              <a:gd name="connsiteY12" fmla="*/ 1397480 h 2053087"/>
              <a:gd name="connsiteX13" fmla="*/ 1362974 w 2950234"/>
              <a:gd name="connsiteY13" fmla="*/ 1224951 h 2053087"/>
              <a:gd name="connsiteX14" fmla="*/ 1397480 w 2950234"/>
              <a:gd name="connsiteY14" fmla="*/ 1121434 h 2053087"/>
              <a:gd name="connsiteX15" fmla="*/ 1431985 w 2950234"/>
              <a:gd name="connsiteY15" fmla="*/ 1069676 h 2053087"/>
              <a:gd name="connsiteX16" fmla="*/ 1466491 w 2950234"/>
              <a:gd name="connsiteY16" fmla="*/ 966159 h 2053087"/>
              <a:gd name="connsiteX17" fmla="*/ 1483744 w 2950234"/>
              <a:gd name="connsiteY17" fmla="*/ 897148 h 2053087"/>
              <a:gd name="connsiteX18" fmla="*/ 1587261 w 2950234"/>
              <a:gd name="connsiteY18" fmla="*/ 741872 h 2053087"/>
              <a:gd name="connsiteX19" fmla="*/ 1621766 w 2950234"/>
              <a:gd name="connsiteY19" fmla="*/ 690114 h 2053087"/>
              <a:gd name="connsiteX20" fmla="*/ 1690778 w 2950234"/>
              <a:gd name="connsiteY20" fmla="*/ 517585 h 2053087"/>
              <a:gd name="connsiteX21" fmla="*/ 1742536 w 2950234"/>
              <a:gd name="connsiteY21" fmla="*/ 465827 h 2053087"/>
              <a:gd name="connsiteX22" fmla="*/ 1777042 w 2950234"/>
              <a:gd name="connsiteY22" fmla="*/ 414068 h 2053087"/>
              <a:gd name="connsiteX23" fmla="*/ 1828800 w 2950234"/>
              <a:gd name="connsiteY23" fmla="*/ 362310 h 2053087"/>
              <a:gd name="connsiteX24" fmla="*/ 1915064 w 2950234"/>
              <a:gd name="connsiteY24" fmla="*/ 258793 h 2053087"/>
              <a:gd name="connsiteX25" fmla="*/ 1966823 w 2950234"/>
              <a:gd name="connsiteY25" fmla="*/ 241540 h 2053087"/>
              <a:gd name="connsiteX26" fmla="*/ 2018581 w 2950234"/>
              <a:gd name="connsiteY26" fmla="*/ 189782 h 2053087"/>
              <a:gd name="connsiteX27" fmla="*/ 2070340 w 2950234"/>
              <a:gd name="connsiteY27" fmla="*/ 172529 h 2053087"/>
              <a:gd name="connsiteX28" fmla="*/ 2139351 w 2950234"/>
              <a:gd name="connsiteY28" fmla="*/ 138023 h 2053087"/>
              <a:gd name="connsiteX29" fmla="*/ 2191110 w 2950234"/>
              <a:gd name="connsiteY29" fmla="*/ 120770 h 2053087"/>
              <a:gd name="connsiteX30" fmla="*/ 2242868 w 2950234"/>
              <a:gd name="connsiteY30" fmla="*/ 86265 h 2053087"/>
              <a:gd name="connsiteX31" fmla="*/ 2398144 w 2950234"/>
              <a:gd name="connsiteY31" fmla="*/ 51759 h 2053087"/>
              <a:gd name="connsiteX32" fmla="*/ 2915729 w 2950234"/>
              <a:gd name="connsiteY32" fmla="*/ 17253 h 2053087"/>
              <a:gd name="connsiteX33" fmla="*/ 2950234 w 2950234"/>
              <a:gd name="connsiteY33" fmla="*/ 0 h 205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950234" h="2053087">
                <a:moveTo>
                  <a:pt x="0" y="2035834"/>
                </a:moveTo>
                <a:cubicBezTo>
                  <a:pt x="28755" y="2041585"/>
                  <a:pt x="56940" y="2053087"/>
                  <a:pt x="86264" y="2053087"/>
                </a:cubicBezTo>
                <a:cubicBezTo>
                  <a:pt x="201427" y="2053087"/>
                  <a:pt x="316498" y="2044666"/>
                  <a:pt x="431321" y="2035834"/>
                </a:cubicBezTo>
                <a:cubicBezTo>
                  <a:pt x="466200" y="2033151"/>
                  <a:pt x="500127" y="2022921"/>
                  <a:pt x="534838" y="2018582"/>
                </a:cubicBezTo>
                <a:cubicBezTo>
                  <a:pt x="592188" y="2011413"/>
                  <a:pt x="649857" y="2007080"/>
                  <a:pt x="707366" y="2001329"/>
                </a:cubicBezTo>
                <a:cubicBezTo>
                  <a:pt x="798467" y="1970962"/>
                  <a:pt x="743995" y="1994163"/>
                  <a:pt x="862642" y="1915065"/>
                </a:cubicBezTo>
                <a:lnTo>
                  <a:pt x="914400" y="1880559"/>
                </a:lnTo>
                <a:cubicBezTo>
                  <a:pt x="931653" y="1869057"/>
                  <a:pt x="951497" y="1860715"/>
                  <a:pt x="966159" y="1846053"/>
                </a:cubicBezTo>
                <a:cubicBezTo>
                  <a:pt x="1032579" y="1779633"/>
                  <a:pt x="997616" y="1807829"/>
                  <a:pt x="1069676" y="1759789"/>
                </a:cubicBezTo>
                <a:cubicBezTo>
                  <a:pt x="1168568" y="1611450"/>
                  <a:pt x="1050000" y="1799139"/>
                  <a:pt x="1121434" y="1656272"/>
                </a:cubicBezTo>
                <a:cubicBezTo>
                  <a:pt x="1130707" y="1637726"/>
                  <a:pt x="1144438" y="1621767"/>
                  <a:pt x="1155940" y="1604514"/>
                </a:cubicBezTo>
                <a:cubicBezTo>
                  <a:pt x="1213018" y="1433280"/>
                  <a:pt x="1117255" y="1694849"/>
                  <a:pt x="1224951" y="1500997"/>
                </a:cubicBezTo>
                <a:cubicBezTo>
                  <a:pt x="1242615" y="1469202"/>
                  <a:pt x="1239281" y="1427744"/>
                  <a:pt x="1259457" y="1397480"/>
                </a:cubicBezTo>
                <a:cubicBezTo>
                  <a:pt x="1299963" y="1336720"/>
                  <a:pt x="1336448" y="1291266"/>
                  <a:pt x="1362974" y="1224951"/>
                </a:cubicBezTo>
                <a:cubicBezTo>
                  <a:pt x="1376482" y="1191180"/>
                  <a:pt x="1377304" y="1151698"/>
                  <a:pt x="1397480" y="1121434"/>
                </a:cubicBezTo>
                <a:cubicBezTo>
                  <a:pt x="1408982" y="1104181"/>
                  <a:pt x="1423564" y="1088624"/>
                  <a:pt x="1431985" y="1069676"/>
                </a:cubicBezTo>
                <a:cubicBezTo>
                  <a:pt x="1446757" y="1036439"/>
                  <a:pt x="1457669" y="1001445"/>
                  <a:pt x="1466491" y="966159"/>
                </a:cubicBezTo>
                <a:cubicBezTo>
                  <a:pt x="1472242" y="943155"/>
                  <a:pt x="1473140" y="918356"/>
                  <a:pt x="1483744" y="897148"/>
                </a:cubicBezTo>
                <a:lnTo>
                  <a:pt x="1587261" y="741872"/>
                </a:lnTo>
                <a:cubicBezTo>
                  <a:pt x="1598763" y="724619"/>
                  <a:pt x="1615209" y="709785"/>
                  <a:pt x="1621766" y="690114"/>
                </a:cubicBezTo>
                <a:cubicBezTo>
                  <a:pt x="1637479" y="642975"/>
                  <a:pt x="1659046" y="562010"/>
                  <a:pt x="1690778" y="517585"/>
                </a:cubicBezTo>
                <a:cubicBezTo>
                  <a:pt x="1704960" y="497731"/>
                  <a:pt x="1726916" y="484571"/>
                  <a:pt x="1742536" y="465827"/>
                </a:cubicBezTo>
                <a:cubicBezTo>
                  <a:pt x="1755811" y="449898"/>
                  <a:pt x="1763767" y="429997"/>
                  <a:pt x="1777042" y="414068"/>
                </a:cubicBezTo>
                <a:cubicBezTo>
                  <a:pt x="1792662" y="395324"/>
                  <a:pt x="1813180" y="381054"/>
                  <a:pt x="1828800" y="362310"/>
                </a:cubicBezTo>
                <a:cubicBezTo>
                  <a:pt x="1868583" y="314571"/>
                  <a:pt x="1858360" y="296595"/>
                  <a:pt x="1915064" y="258793"/>
                </a:cubicBezTo>
                <a:cubicBezTo>
                  <a:pt x="1930196" y="248705"/>
                  <a:pt x="1949570" y="247291"/>
                  <a:pt x="1966823" y="241540"/>
                </a:cubicBezTo>
                <a:cubicBezTo>
                  <a:pt x="1984076" y="224287"/>
                  <a:pt x="1998280" y="203316"/>
                  <a:pt x="2018581" y="189782"/>
                </a:cubicBezTo>
                <a:cubicBezTo>
                  <a:pt x="2033713" y="179694"/>
                  <a:pt x="2053624" y="179693"/>
                  <a:pt x="2070340" y="172529"/>
                </a:cubicBezTo>
                <a:cubicBezTo>
                  <a:pt x="2093979" y="162398"/>
                  <a:pt x="2115712" y="148154"/>
                  <a:pt x="2139351" y="138023"/>
                </a:cubicBezTo>
                <a:cubicBezTo>
                  <a:pt x="2156067" y="130859"/>
                  <a:pt x="2174844" y="128903"/>
                  <a:pt x="2191110" y="120770"/>
                </a:cubicBezTo>
                <a:cubicBezTo>
                  <a:pt x="2209656" y="111497"/>
                  <a:pt x="2223809" y="94433"/>
                  <a:pt x="2242868" y="86265"/>
                </a:cubicBezTo>
                <a:cubicBezTo>
                  <a:pt x="2259913" y="78960"/>
                  <a:pt x="2388077" y="52564"/>
                  <a:pt x="2398144" y="51759"/>
                </a:cubicBezTo>
                <a:cubicBezTo>
                  <a:pt x="2500268" y="43589"/>
                  <a:pt x="2779499" y="39958"/>
                  <a:pt x="2915729" y="17253"/>
                </a:cubicBezTo>
                <a:cubicBezTo>
                  <a:pt x="2928413" y="15139"/>
                  <a:pt x="2938732" y="5751"/>
                  <a:pt x="2950234" y="0"/>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091988" y="5223500"/>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522077" y="6045473"/>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745129" y="6094355"/>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8897529" y="5898414"/>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9376499" y="5615387"/>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8739789" y="5849529"/>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9436373" y="5811325"/>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9245865" y="5773229"/>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9681292" y="5795001"/>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9920776" y="5511974"/>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9746606" y="5049330"/>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9289402" y="5250719"/>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9659515" y="5403119"/>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9980647" y="5054780"/>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9158774" y="4287338"/>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8957494" y="5544741"/>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8678572" y="5027569"/>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7726792" y="5990851"/>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133047" y="4586079"/>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112917" y="4738479"/>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9368171" y="4908132"/>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9520571" y="4439431"/>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9672971" y="4522819"/>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9342291" y="4675219"/>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9218644" y="4844872"/>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9233020" y="5014525"/>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9507116" y="4212573"/>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9124679" y="4502996"/>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8865478" y="5197222"/>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8793590" y="5349622"/>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7879192" y="6108745"/>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8031592" y="6036857"/>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8183992" y="6016727"/>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9763034" y="4140684"/>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8537689" y="5669196"/>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51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Information Processing in a VERY Simple Neural network</a:t>
            </a:r>
            <a:endParaRPr lang="en-US" sz="3600" b="1" dirty="0" smtClean="0">
              <a:solidFill>
                <a:schemeClr val="bg1"/>
              </a:solidFill>
              <a:effectLst/>
            </a:endParaRPr>
          </a:p>
        </p:txBody>
      </p:sp>
      <p:sp>
        <p:nvSpPr>
          <p:cNvPr id="6" name="TextBox 5"/>
          <p:cNvSpPr txBox="1"/>
          <p:nvPr/>
        </p:nvSpPr>
        <p:spPr>
          <a:xfrm>
            <a:off x="6400799" y="1431985"/>
            <a:ext cx="5400136" cy="2062103"/>
          </a:xfrm>
          <a:prstGeom prst="rect">
            <a:avLst/>
          </a:prstGeom>
          <a:noFill/>
        </p:spPr>
        <p:txBody>
          <a:bodyPr wrap="square" rtlCol="0">
            <a:spAutoFit/>
          </a:bodyPr>
          <a:lstStyle/>
          <a:p>
            <a:r>
              <a:rPr lang="en-US" sz="2800" dirty="0" smtClean="0"/>
              <a:t>Role of Activation Functions:</a:t>
            </a:r>
          </a:p>
          <a:p>
            <a:r>
              <a:rPr lang="en-US" sz="2800" dirty="0" smtClean="0"/>
              <a:t/>
            </a:r>
            <a:br>
              <a:rPr lang="en-US" sz="2800" dirty="0" smtClean="0"/>
            </a:br>
            <a:r>
              <a:rPr lang="en-US" sz="2400" dirty="0" smtClean="0"/>
              <a:t>III. Rectified Linear Unit (</a:t>
            </a:r>
            <a:r>
              <a:rPr lang="en-US" sz="2400" dirty="0" err="1" smtClean="0"/>
              <a:t>ReLu</a:t>
            </a:r>
            <a:r>
              <a:rPr lang="en-US" sz="2400" dirty="0" smtClean="0"/>
              <a:t>):</a:t>
            </a:r>
            <a:br>
              <a:rPr lang="en-US" sz="2400" dirty="0" smtClean="0"/>
            </a:br>
            <a:r>
              <a:rPr lang="en-US" sz="2400" dirty="0" smtClean="0"/>
              <a:t>	Node</a:t>
            </a:r>
            <a:r>
              <a:rPr lang="en-US" sz="2400" baseline="-25000" dirty="0" smtClean="0"/>
              <a:t>1</a:t>
            </a:r>
            <a:r>
              <a:rPr lang="en-US" sz="2400" dirty="0" smtClean="0"/>
              <a:t> = w</a:t>
            </a:r>
            <a:r>
              <a:rPr lang="en-US" sz="2400" baseline="-25000" dirty="0" smtClean="0"/>
              <a:t>1</a:t>
            </a:r>
            <a:r>
              <a:rPr lang="en-US" sz="2400" dirty="0" smtClean="0"/>
              <a:t>X </a:t>
            </a:r>
            <a:r>
              <a:rPr lang="en-US" sz="2400" dirty="0" smtClean="0"/>
              <a:t>+ </a:t>
            </a:r>
            <a:r>
              <a:rPr lang="en-US" sz="2400" dirty="0" smtClean="0"/>
              <a:t>b</a:t>
            </a:r>
            <a:br>
              <a:rPr lang="en-US" sz="2400" dirty="0" smtClean="0"/>
            </a:br>
            <a:r>
              <a:rPr lang="en-US" sz="2400" dirty="0" smtClean="0"/>
              <a:t>	Output</a:t>
            </a:r>
            <a:r>
              <a:rPr lang="en-US" sz="2400" baseline="-25000" dirty="0" smtClean="0"/>
              <a:t> </a:t>
            </a:r>
            <a:r>
              <a:rPr lang="en-US" sz="2400" dirty="0" smtClean="0"/>
              <a:t>= max(0, Node</a:t>
            </a:r>
            <a:r>
              <a:rPr lang="en-US" sz="2400" baseline="-25000" dirty="0" smtClean="0"/>
              <a:t>1</a:t>
            </a:r>
            <a:r>
              <a:rPr lang="en-US" sz="2400" dirty="0" smtClean="0"/>
              <a:t>)</a:t>
            </a:r>
            <a:endParaRPr lang="en-US" sz="2400" baseline="-25000" dirty="0" smtClean="0"/>
          </a:p>
        </p:txBody>
      </p:sp>
      <p:grpSp>
        <p:nvGrpSpPr>
          <p:cNvPr id="7" name="Group 6"/>
          <p:cNvGrpSpPr/>
          <p:nvPr/>
        </p:nvGrpSpPr>
        <p:grpSpPr>
          <a:xfrm>
            <a:off x="7449528" y="3898594"/>
            <a:ext cx="2743200" cy="2399509"/>
            <a:chOff x="6500620" y="3777823"/>
            <a:chExt cx="2743200" cy="2399509"/>
          </a:xfrm>
        </p:grpSpPr>
        <p:cxnSp>
          <p:nvCxnSpPr>
            <p:cNvPr id="20" name="Straight Arrow Connector 19"/>
            <p:cNvCxnSpPr/>
            <p:nvPr/>
          </p:nvCxnSpPr>
          <p:spPr>
            <a:xfrm flipH="1" flipV="1">
              <a:off x="6525130" y="3777823"/>
              <a:ext cx="0" cy="23774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500620" y="6177332"/>
              <a:ext cx="2743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5831456" y="4848047"/>
            <a:ext cx="1173193" cy="400110"/>
          </a:xfrm>
          <a:prstGeom prst="rect">
            <a:avLst/>
          </a:prstGeom>
          <a:noFill/>
        </p:spPr>
        <p:txBody>
          <a:bodyPr wrap="square" rtlCol="0">
            <a:spAutoFit/>
          </a:bodyPr>
          <a:lstStyle/>
          <a:p>
            <a:r>
              <a:rPr lang="en-US" sz="2000" dirty="0" smtClean="0"/>
              <a:t>Output</a:t>
            </a:r>
          </a:p>
        </p:txBody>
      </p:sp>
      <p:sp>
        <p:nvSpPr>
          <p:cNvPr id="28" name="TextBox 27"/>
          <p:cNvSpPr txBox="1"/>
          <p:nvPr/>
        </p:nvSpPr>
        <p:spPr>
          <a:xfrm>
            <a:off x="7726391" y="6391655"/>
            <a:ext cx="2297505" cy="400110"/>
          </a:xfrm>
          <a:prstGeom prst="rect">
            <a:avLst/>
          </a:prstGeom>
          <a:noFill/>
        </p:spPr>
        <p:txBody>
          <a:bodyPr wrap="square" rtlCol="0">
            <a:spAutoFit/>
          </a:bodyPr>
          <a:lstStyle/>
          <a:p>
            <a:pPr algn="ctr"/>
            <a:r>
              <a:rPr lang="en-US" sz="2000" dirty="0" smtClean="0"/>
              <a:t>Input </a:t>
            </a:r>
            <a:r>
              <a:rPr lang="en-US" sz="2000" dirty="0" smtClean="0"/>
              <a:t>X</a:t>
            </a:r>
            <a:endParaRPr lang="en-US" sz="2000" baseline="-25000" dirty="0"/>
          </a:p>
        </p:txBody>
      </p:sp>
      <p:cxnSp>
        <p:nvCxnSpPr>
          <p:cNvPr id="26" name="Straight Connector 25"/>
          <p:cNvCxnSpPr/>
          <p:nvPr/>
        </p:nvCxnSpPr>
        <p:spPr>
          <a:xfrm rot="16200000">
            <a:off x="7612811" y="5145652"/>
            <a:ext cx="2286000" cy="0"/>
          </a:xfrm>
          <a:prstGeom prst="line">
            <a:avLst/>
          </a:prstGeom>
          <a:ln>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108168" y="4002657"/>
            <a:ext cx="362309" cy="369332"/>
          </a:xfrm>
          <a:prstGeom prst="rect">
            <a:avLst/>
          </a:prstGeom>
          <a:noFill/>
        </p:spPr>
        <p:txBody>
          <a:bodyPr wrap="square" rtlCol="0">
            <a:spAutoFit/>
          </a:bodyPr>
          <a:lstStyle/>
          <a:p>
            <a:r>
              <a:rPr lang="en-US"/>
              <a:t>1</a:t>
            </a:r>
          </a:p>
        </p:txBody>
      </p:sp>
      <p:sp>
        <p:nvSpPr>
          <p:cNvPr id="31" name="TextBox 30"/>
          <p:cNvSpPr txBox="1"/>
          <p:nvPr/>
        </p:nvSpPr>
        <p:spPr>
          <a:xfrm>
            <a:off x="7108168" y="5897593"/>
            <a:ext cx="362309" cy="369332"/>
          </a:xfrm>
          <a:prstGeom prst="rect">
            <a:avLst/>
          </a:prstGeom>
          <a:noFill/>
        </p:spPr>
        <p:txBody>
          <a:bodyPr wrap="square" rtlCol="0">
            <a:spAutoFit/>
          </a:bodyPr>
          <a:lstStyle/>
          <a:p>
            <a:r>
              <a:rPr lang="en-US" dirty="0" smtClean="0"/>
              <a:t>0</a:t>
            </a:r>
            <a:endParaRPr lang="en-US" dirty="0"/>
          </a:p>
        </p:txBody>
      </p:sp>
      <p:sp>
        <p:nvSpPr>
          <p:cNvPr id="32" name="TextBox 31"/>
          <p:cNvSpPr txBox="1"/>
          <p:nvPr/>
        </p:nvSpPr>
        <p:spPr>
          <a:xfrm>
            <a:off x="8606288" y="3651852"/>
            <a:ext cx="362309" cy="369332"/>
          </a:xfrm>
          <a:prstGeom prst="rect">
            <a:avLst/>
          </a:prstGeom>
          <a:noFill/>
        </p:spPr>
        <p:txBody>
          <a:bodyPr wrap="square" rtlCol="0">
            <a:spAutoFit/>
          </a:bodyPr>
          <a:lstStyle/>
          <a:p>
            <a:r>
              <a:rPr lang="en-US" dirty="0" smtClean="0"/>
              <a:t>0</a:t>
            </a:r>
            <a:endParaRPr lang="en-US" dirty="0"/>
          </a:p>
        </p:txBody>
      </p:sp>
      <p:sp>
        <p:nvSpPr>
          <p:cNvPr id="63" name="TextBox 62"/>
          <p:cNvSpPr txBox="1"/>
          <p:nvPr/>
        </p:nvSpPr>
        <p:spPr>
          <a:xfrm>
            <a:off x="1550497" y="4276388"/>
            <a:ext cx="3280294" cy="461665"/>
          </a:xfrm>
          <a:prstGeom prst="rect">
            <a:avLst/>
          </a:prstGeom>
          <a:noFill/>
        </p:spPr>
        <p:txBody>
          <a:bodyPr wrap="square" rtlCol="0">
            <a:spAutoFit/>
          </a:bodyPr>
          <a:lstStyle/>
          <a:p>
            <a:pPr algn="ctr"/>
            <a:r>
              <a:rPr lang="en-US" sz="2400" dirty="0" smtClean="0"/>
              <a:t>Node</a:t>
            </a:r>
            <a:r>
              <a:rPr lang="en-US" sz="2400" baseline="-25000" dirty="0" smtClean="0"/>
              <a:t>1</a:t>
            </a:r>
            <a:r>
              <a:rPr lang="en-US" sz="2400" dirty="0" smtClean="0"/>
              <a:t> </a:t>
            </a:r>
            <a:r>
              <a:rPr lang="en-US" sz="2400" smtClean="0"/>
              <a:t>= </a:t>
            </a:r>
            <a:r>
              <a:rPr lang="en-US" sz="2400" smtClean="0"/>
              <a:t>f(w</a:t>
            </a:r>
            <a:r>
              <a:rPr lang="en-US" sz="2400" baseline="-25000" smtClean="0"/>
              <a:t>1</a:t>
            </a:r>
            <a:r>
              <a:rPr lang="en-US" sz="2400" smtClean="0"/>
              <a:t>X </a:t>
            </a:r>
            <a:r>
              <a:rPr lang="en-US" sz="2400" smtClean="0"/>
              <a:t>+ b)</a:t>
            </a:r>
            <a:endParaRPr lang="en-US" sz="2400" baseline="-25000" dirty="0"/>
          </a:p>
        </p:txBody>
      </p:sp>
      <p:grpSp>
        <p:nvGrpSpPr>
          <p:cNvPr id="64" name="Group 63"/>
          <p:cNvGrpSpPr/>
          <p:nvPr/>
        </p:nvGrpSpPr>
        <p:grpSpPr>
          <a:xfrm>
            <a:off x="714036" y="2526175"/>
            <a:ext cx="4296598" cy="1225955"/>
            <a:chOff x="6686899" y="2849887"/>
            <a:chExt cx="4296598" cy="1225955"/>
          </a:xfrm>
        </p:grpSpPr>
        <p:sp>
          <p:nvSpPr>
            <p:cNvPr id="65" name="Oval 64"/>
            <p:cNvSpPr/>
            <p:nvPr/>
          </p:nvSpPr>
          <p:spPr>
            <a:xfrm>
              <a:off x="9014767" y="3344322"/>
              <a:ext cx="731520" cy="73152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V="1">
              <a:off x="7724558" y="3701648"/>
              <a:ext cx="1277286" cy="84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8163971" y="3196733"/>
              <a:ext cx="718546" cy="474029"/>
            </a:xfrm>
            <a:prstGeom prst="rect">
              <a:avLst/>
            </a:prstGeom>
            <a:noFill/>
          </p:spPr>
          <p:txBody>
            <a:bodyPr wrap="square" rtlCol="0">
              <a:spAutoFit/>
            </a:bodyPr>
            <a:lstStyle/>
            <a:p>
              <a:r>
                <a:rPr lang="en-US" sz="2400" dirty="0" smtClean="0"/>
                <a:t>w</a:t>
              </a:r>
              <a:r>
                <a:rPr lang="en-US" sz="2400" baseline="-25000" dirty="0" smtClean="0"/>
                <a:t>1</a:t>
              </a:r>
              <a:endParaRPr lang="en-US" sz="2400" baseline="-25000" dirty="0"/>
            </a:p>
          </p:txBody>
        </p:sp>
        <p:sp>
          <p:nvSpPr>
            <p:cNvPr id="68" name="TextBox 67"/>
            <p:cNvSpPr txBox="1"/>
            <p:nvPr/>
          </p:nvSpPr>
          <p:spPr>
            <a:xfrm>
              <a:off x="6686899" y="3386917"/>
              <a:ext cx="445951" cy="646331"/>
            </a:xfrm>
            <a:prstGeom prst="rect">
              <a:avLst/>
            </a:prstGeom>
            <a:noFill/>
          </p:spPr>
          <p:txBody>
            <a:bodyPr wrap="square" rtlCol="0">
              <a:spAutoFit/>
            </a:bodyPr>
            <a:lstStyle/>
            <a:p>
              <a:r>
                <a:rPr lang="en-US" sz="3600" dirty="0" smtClean="0">
                  <a:solidFill>
                    <a:srgbClr val="FF0000"/>
                  </a:solidFill>
                </a:rPr>
                <a:t>X</a:t>
              </a:r>
              <a:endParaRPr lang="en-US" sz="3600" dirty="0">
                <a:solidFill>
                  <a:srgbClr val="FF0000"/>
                </a:solidFill>
              </a:endParaRPr>
            </a:p>
          </p:txBody>
        </p:sp>
        <p:cxnSp>
          <p:nvCxnSpPr>
            <p:cNvPr id="69" name="Straight Arrow Connector 68"/>
            <p:cNvCxnSpPr/>
            <p:nvPr/>
          </p:nvCxnSpPr>
          <p:spPr>
            <a:xfrm>
              <a:off x="9806344" y="3710082"/>
              <a:ext cx="4631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p:cNvSpPr txBox="1"/>
                <p:nvPr/>
              </p:nvSpPr>
              <p:spPr>
                <a:xfrm>
                  <a:off x="10296142" y="3359217"/>
                  <a:ext cx="687355" cy="7017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rgbClr val="FF0000"/>
                                </a:solidFill>
                                <a:latin typeface="Cambria Math" charset="0"/>
                              </a:rPr>
                            </m:ctrlPr>
                          </m:dPr>
                          <m:e>
                            <m:f>
                              <m:fPr>
                                <m:type m:val="noBar"/>
                                <m:ctrlPr>
                                  <a:rPr lang="en-US" sz="2400" i="1" smtClean="0">
                                    <a:solidFill>
                                      <a:srgbClr val="FF0000"/>
                                    </a:solidFill>
                                    <a:latin typeface="Cambria Math" charset="0"/>
                                  </a:rPr>
                                </m:ctrlPr>
                              </m:fPr>
                              <m:num>
                                <m:r>
                                  <a:rPr lang="en-US" sz="2400" b="0" i="1" smtClean="0">
                                    <a:solidFill>
                                      <a:srgbClr val="FF0000"/>
                                    </a:solidFill>
                                    <a:latin typeface="Cambria Math" charset="0"/>
                                  </a:rPr>
                                  <m:t>0</m:t>
                                </m:r>
                              </m:num>
                              <m:den>
                                <m:r>
                                  <a:rPr lang="en-US" sz="2400" b="0" i="1" smtClean="0">
                                    <a:solidFill>
                                      <a:srgbClr val="FF0000"/>
                                    </a:solidFill>
                                    <a:latin typeface="Cambria Math" charset="0"/>
                                  </a:rPr>
                                  <m:t>1</m:t>
                                </m:r>
                              </m:den>
                            </m:f>
                          </m:e>
                        </m:d>
                      </m:oMath>
                    </m:oMathPara>
                  </a14:m>
                  <a:endParaRPr lang="en-US" sz="2400" dirty="0">
                    <a:solidFill>
                      <a:srgbClr val="FF0000"/>
                    </a:solidFill>
                  </a:endParaRPr>
                </a:p>
              </p:txBody>
            </p:sp>
          </mc:Choice>
          <mc:Fallback xmlns="">
            <p:sp>
              <p:nvSpPr>
                <p:cNvPr id="147" name="TextBox 146"/>
                <p:cNvSpPr txBox="1">
                  <a:spLocks noRot="1" noChangeAspect="1" noMove="1" noResize="1" noEditPoints="1" noAdjustHandles="1" noChangeArrowheads="1" noChangeShapeType="1" noTextEdit="1"/>
                </p:cNvSpPr>
                <p:nvPr/>
              </p:nvSpPr>
              <p:spPr>
                <a:xfrm>
                  <a:off x="10296142" y="3359217"/>
                  <a:ext cx="687355" cy="701731"/>
                </a:xfrm>
                <a:prstGeom prst="rect">
                  <a:avLst/>
                </a:prstGeom>
                <a:blipFill rotWithShape="0">
                  <a:blip r:embed="rId4"/>
                  <a:stretch>
                    <a:fillRect/>
                  </a:stretch>
                </a:blipFill>
              </p:spPr>
              <p:txBody>
                <a:bodyPr/>
                <a:lstStyle/>
                <a:p>
                  <a:r>
                    <a:rPr lang="en-US">
                      <a:noFill/>
                    </a:rPr>
                    <a:t> </a:t>
                  </a:r>
                </a:p>
              </p:txBody>
            </p:sp>
          </mc:Fallback>
        </mc:AlternateContent>
        <p:sp>
          <p:nvSpPr>
            <p:cNvPr id="71" name="Oval 70"/>
            <p:cNvSpPr/>
            <p:nvPr/>
          </p:nvSpPr>
          <p:spPr>
            <a:xfrm>
              <a:off x="7145559" y="3420583"/>
              <a:ext cx="578999" cy="578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9314126" y="2849887"/>
              <a:ext cx="965329" cy="461665"/>
            </a:xfrm>
            <a:prstGeom prst="rect">
              <a:avLst/>
            </a:prstGeom>
          </p:spPr>
          <p:txBody>
            <a:bodyPr wrap="none">
              <a:spAutoFit/>
            </a:bodyPr>
            <a:lstStyle/>
            <a:p>
              <a:r>
                <a:rPr lang="en-US" sz="2400" dirty="0" smtClean="0"/>
                <a:t>Node</a:t>
              </a:r>
              <a:r>
                <a:rPr lang="en-US" sz="2400" baseline="-25000" dirty="0" smtClean="0"/>
                <a:t>1</a:t>
              </a:r>
              <a:endParaRPr lang="en-US" sz="2400" dirty="0"/>
            </a:p>
          </p:txBody>
        </p:sp>
      </p:grpSp>
      <p:pic>
        <p:nvPicPr>
          <p:cNvPr id="73" name="Picture 72"/>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577810" y="2077642"/>
            <a:ext cx="4663440" cy="3108960"/>
          </a:xfrm>
          <a:prstGeom prst="rect">
            <a:avLst/>
          </a:prstGeom>
        </p:spPr>
      </p:pic>
      <p:cxnSp>
        <p:nvCxnSpPr>
          <p:cNvPr id="74" name="Straight Connector 73"/>
          <p:cNvCxnSpPr/>
          <p:nvPr/>
        </p:nvCxnSpPr>
        <p:spPr>
          <a:xfrm flipV="1">
            <a:off x="8764438" y="4192438"/>
            <a:ext cx="1311215" cy="2104845"/>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487728" y="6262777"/>
            <a:ext cx="1259457"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33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Information Processing in a VERY Simple Neural network</a:t>
            </a:r>
            <a:endParaRPr lang="en-US" sz="3600" b="1" dirty="0" smtClean="0">
              <a:solidFill>
                <a:schemeClr val="bg1"/>
              </a:solidFill>
              <a:effectLst/>
            </a:endParaRPr>
          </a:p>
        </p:txBody>
      </p:sp>
      <p:sp>
        <p:nvSpPr>
          <p:cNvPr id="6" name="TextBox 5"/>
          <p:cNvSpPr txBox="1"/>
          <p:nvPr/>
        </p:nvSpPr>
        <p:spPr>
          <a:xfrm>
            <a:off x="6400799" y="1431985"/>
            <a:ext cx="5400136" cy="2062103"/>
          </a:xfrm>
          <a:prstGeom prst="rect">
            <a:avLst/>
          </a:prstGeom>
          <a:noFill/>
        </p:spPr>
        <p:txBody>
          <a:bodyPr wrap="square" rtlCol="0">
            <a:spAutoFit/>
          </a:bodyPr>
          <a:lstStyle/>
          <a:p>
            <a:r>
              <a:rPr lang="en-US" sz="2800" dirty="0" smtClean="0"/>
              <a:t>Role of Activation Functions:</a:t>
            </a:r>
          </a:p>
          <a:p>
            <a:r>
              <a:rPr lang="en-US" sz="2800" dirty="0" smtClean="0"/>
              <a:t/>
            </a:r>
            <a:br>
              <a:rPr lang="en-US" sz="2800" dirty="0" smtClean="0"/>
            </a:br>
            <a:r>
              <a:rPr lang="en-US" sz="2400" dirty="0" smtClean="0"/>
              <a:t>III. Rectified Linear Unit (</a:t>
            </a:r>
            <a:r>
              <a:rPr lang="en-US" sz="2400" dirty="0" err="1" smtClean="0"/>
              <a:t>ReLu</a:t>
            </a:r>
            <a:r>
              <a:rPr lang="en-US" sz="2400" dirty="0" smtClean="0"/>
              <a:t>):</a:t>
            </a:r>
            <a:br>
              <a:rPr lang="en-US" sz="2400" dirty="0" smtClean="0"/>
            </a:br>
            <a:r>
              <a:rPr lang="en-US" sz="2400" dirty="0" smtClean="0"/>
              <a:t>	Node</a:t>
            </a:r>
            <a:r>
              <a:rPr lang="en-US" sz="2400" baseline="-25000" dirty="0" smtClean="0"/>
              <a:t>1</a:t>
            </a:r>
            <a:r>
              <a:rPr lang="en-US" sz="2400" dirty="0" smtClean="0"/>
              <a:t> = w</a:t>
            </a:r>
            <a:r>
              <a:rPr lang="en-US" sz="2400" baseline="-25000" dirty="0" smtClean="0"/>
              <a:t>1</a:t>
            </a:r>
            <a:r>
              <a:rPr lang="en-US" sz="2400" dirty="0" smtClean="0"/>
              <a:t>X </a:t>
            </a:r>
            <a:r>
              <a:rPr lang="en-US" sz="2400" dirty="0" smtClean="0"/>
              <a:t>+ </a:t>
            </a:r>
            <a:r>
              <a:rPr lang="en-US" sz="2400" dirty="0" smtClean="0"/>
              <a:t>b</a:t>
            </a:r>
            <a:br>
              <a:rPr lang="en-US" sz="2400" dirty="0" smtClean="0"/>
            </a:br>
            <a:r>
              <a:rPr lang="en-US" sz="2400" dirty="0" smtClean="0"/>
              <a:t>	Output</a:t>
            </a:r>
            <a:r>
              <a:rPr lang="en-US" sz="2400" baseline="-25000" dirty="0" smtClean="0"/>
              <a:t> </a:t>
            </a:r>
            <a:r>
              <a:rPr lang="en-US" sz="2400" dirty="0" smtClean="0"/>
              <a:t>= max(0, Node</a:t>
            </a:r>
            <a:r>
              <a:rPr lang="en-US" sz="2400" baseline="-25000" dirty="0" smtClean="0"/>
              <a:t>1</a:t>
            </a:r>
            <a:r>
              <a:rPr lang="en-US" sz="2400" dirty="0" smtClean="0"/>
              <a:t>)</a:t>
            </a:r>
            <a:endParaRPr lang="en-US" sz="2400" baseline="-25000" dirty="0" smtClean="0"/>
          </a:p>
        </p:txBody>
      </p:sp>
      <p:grpSp>
        <p:nvGrpSpPr>
          <p:cNvPr id="7" name="Group 6"/>
          <p:cNvGrpSpPr/>
          <p:nvPr/>
        </p:nvGrpSpPr>
        <p:grpSpPr>
          <a:xfrm>
            <a:off x="7449528" y="3898594"/>
            <a:ext cx="2743200" cy="2399509"/>
            <a:chOff x="6500620" y="3777823"/>
            <a:chExt cx="2743200" cy="2399509"/>
          </a:xfrm>
        </p:grpSpPr>
        <p:cxnSp>
          <p:nvCxnSpPr>
            <p:cNvPr id="20" name="Straight Arrow Connector 19"/>
            <p:cNvCxnSpPr/>
            <p:nvPr/>
          </p:nvCxnSpPr>
          <p:spPr>
            <a:xfrm flipH="1" flipV="1">
              <a:off x="6525130" y="3777823"/>
              <a:ext cx="0" cy="23774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500620" y="6177332"/>
              <a:ext cx="2743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5831456" y="4848047"/>
            <a:ext cx="1173193" cy="400110"/>
          </a:xfrm>
          <a:prstGeom prst="rect">
            <a:avLst/>
          </a:prstGeom>
          <a:noFill/>
        </p:spPr>
        <p:txBody>
          <a:bodyPr wrap="square" rtlCol="0">
            <a:spAutoFit/>
          </a:bodyPr>
          <a:lstStyle/>
          <a:p>
            <a:r>
              <a:rPr lang="en-US" sz="2000" dirty="0" smtClean="0"/>
              <a:t>Output</a:t>
            </a:r>
          </a:p>
        </p:txBody>
      </p:sp>
      <p:sp>
        <p:nvSpPr>
          <p:cNvPr id="28" name="TextBox 27"/>
          <p:cNvSpPr txBox="1"/>
          <p:nvPr/>
        </p:nvSpPr>
        <p:spPr>
          <a:xfrm>
            <a:off x="7726391" y="6391655"/>
            <a:ext cx="2297505" cy="400110"/>
          </a:xfrm>
          <a:prstGeom prst="rect">
            <a:avLst/>
          </a:prstGeom>
          <a:noFill/>
        </p:spPr>
        <p:txBody>
          <a:bodyPr wrap="square" rtlCol="0">
            <a:spAutoFit/>
          </a:bodyPr>
          <a:lstStyle/>
          <a:p>
            <a:pPr algn="ctr"/>
            <a:r>
              <a:rPr lang="en-US" sz="2000" smtClean="0"/>
              <a:t>Input </a:t>
            </a:r>
            <a:r>
              <a:rPr lang="en-US" sz="2000" smtClean="0"/>
              <a:t>X</a:t>
            </a:r>
            <a:endParaRPr lang="en-US" sz="2000" baseline="-25000" dirty="0"/>
          </a:p>
        </p:txBody>
      </p:sp>
      <p:cxnSp>
        <p:nvCxnSpPr>
          <p:cNvPr id="26" name="Straight Connector 25"/>
          <p:cNvCxnSpPr/>
          <p:nvPr/>
        </p:nvCxnSpPr>
        <p:spPr>
          <a:xfrm rot="16200000">
            <a:off x="7612811" y="5145652"/>
            <a:ext cx="2286000" cy="0"/>
          </a:xfrm>
          <a:prstGeom prst="line">
            <a:avLst/>
          </a:prstGeom>
          <a:ln>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108168" y="4002657"/>
            <a:ext cx="362309" cy="369332"/>
          </a:xfrm>
          <a:prstGeom prst="rect">
            <a:avLst/>
          </a:prstGeom>
          <a:noFill/>
        </p:spPr>
        <p:txBody>
          <a:bodyPr wrap="square" rtlCol="0">
            <a:spAutoFit/>
          </a:bodyPr>
          <a:lstStyle/>
          <a:p>
            <a:r>
              <a:rPr lang="en-US"/>
              <a:t>1</a:t>
            </a:r>
          </a:p>
        </p:txBody>
      </p:sp>
      <p:sp>
        <p:nvSpPr>
          <p:cNvPr id="31" name="TextBox 30"/>
          <p:cNvSpPr txBox="1"/>
          <p:nvPr/>
        </p:nvSpPr>
        <p:spPr>
          <a:xfrm>
            <a:off x="7108168" y="5897593"/>
            <a:ext cx="362309" cy="369332"/>
          </a:xfrm>
          <a:prstGeom prst="rect">
            <a:avLst/>
          </a:prstGeom>
          <a:noFill/>
        </p:spPr>
        <p:txBody>
          <a:bodyPr wrap="square" rtlCol="0">
            <a:spAutoFit/>
          </a:bodyPr>
          <a:lstStyle/>
          <a:p>
            <a:r>
              <a:rPr lang="en-US" dirty="0" smtClean="0"/>
              <a:t>0</a:t>
            </a:r>
            <a:endParaRPr lang="en-US" dirty="0"/>
          </a:p>
        </p:txBody>
      </p:sp>
      <p:sp>
        <p:nvSpPr>
          <p:cNvPr id="32" name="TextBox 31"/>
          <p:cNvSpPr txBox="1"/>
          <p:nvPr/>
        </p:nvSpPr>
        <p:spPr>
          <a:xfrm>
            <a:off x="8606288" y="3651852"/>
            <a:ext cx="362309" cy="369332"/>
          </a:xfrm>
          <a:prstGeom prst="rect">
            <a:avLst/>
          </a:prstGeom>
          <a:noFill/>
        </p:spPr>
        <p:txBody>
          <a:bodyPr wrap="square" rtlCol="0">
            <a:spAutoFit/>
          </a:bodyPr>
          <a:lstStyle/>
          <a:p>
            <a:r>
              <a:rPr lang="en-US" dirty="0" smtClean="0"/>
              <a:t>0</a:t>
            </a:r>
            <a:endParaRPr lang="en-US" dirty="0"/>
          </a:p>
        </p:txBody>
      </p:sp>
      <p:sp>
        <p:nvSpPr>
          <p:cNvPr id="63" name="TextBox 62"/>
          <p:cNvSpPr txBox="1"/>
          <p:nvPr/>
        </p:nvSpPr>
        <p:spPr>
          <a:xfrm>
            <a:off x="1550497" y="4276388"/>
            <a:ext cx="3280294" cy="461665"/>
          </a:xfrm>
          <a:prstGeom prst="rect">
            <a:avLst/>
          </a:prstGeom>
          <a:noFill/>
        </p:spPr>
        <p:txBody>
          <a:bodyPr wrap="square" rtlCol="0">
            <a:spAutoFit/>
          </a:bodyPr>
          <a:lstStyle/>
          <a:p>
            <a:pPr algn="ctr"/>
            <a:r>
              <a:rPr lang="en-US" sz="2400" dirty="0" smtClean="0"/>
              <a:t>Node</a:t>
            </a:r>
            <a:r>
              <a:rPr lang="en-US" sz="2400" baseline="-25000" dirty="0" smtClean="0"/>
              <a:t>1</a:t>
            </a:r>
            <a:r>
              <a:rPr lang="en-US" sz="2400" dirty="0" smtClean="0"/>
              <a:t> </a:t>
            </a:r>
            <a:r>
              <a:rPr lang="en-US" sz="2400" smtClean="0"/>
              <a:t>= </a:t>
            </a:r>
            <a:r>
              <a:rPr lang="en-US" sz="2400" smtClean="0"/>
              <a:t>f(w</a:t>
            </a:r>
            <a:r>
              <a:rPr lang="en-US" sz="2400" baseline="-25000" smtClean="0"/>
              <a:t>1</a:t>
            </a:r>
            <a:r>
              <a:rPr lang="en-US" sz="2400" smtClean="0"/>
              <a:t>X </a:t>
            </a:r>
            <a:r>
              <a:rPr lang="en-US" sz="2400" smtClean="0"/>
              <a:t>+ b)</a:t>
            </a:r>
            <a:endParaRPr lang="en-US" sz="2400" baseline="-25000" dirty="0"/>
          </a:p>
        </p:txBody>
      </p:sp>
      <p:grpSp>
        <p:nvGrpSpPr>
          <p:cNvPr id="64" name="Group 63"/>
          <p:cNvGrpSpPr/>
          <p:nvPr/>
        </p:nvGrpSpPr>
        <p:grpSpPr>
          <a:xfrm>
            <a:off x="714036" y="2526175"/>
            <a:ext cx="4296598" cy="1225955"/>
            <a:chOff x="6686899" y="2849887"/>
            <a:chExt cx="4296598" cy="1225955"/>
          </a:xfrm>
        </p:grpSpPr>
        <p:sp>
          <p:nvSpPr>
            <p:cNvPr id="65" name="Oval 64"/>
            <p:cNvSpPr/>
            <p:nvPr/>
          </p:nvSpPr>
          <p:spPr>
            <a:xfrm>
              <a:off x="9014767" y="3344322"/>
              <a:ext cx="731520" cy="73152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V="1">
              <a:off x="7724558" y="3701648"/>
              <a:ext cx="1277286" cy="84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8163971" y="3196733"/>
              <a:ext cx="718546" cy="474029"/>
            </a:xfrm>
            <a:prstGeom prst="rect">
              <a:avLst/>
            </a:prstGeom>
            <a:noFill/>
          </p:spPr>
          <p:txBody>
            <a:bodyPr wrap="square" rtlCol="0">
              <a:spAutoFit/>
            </a:bodyPr>
            <a:lstStyle/>
            <a:p>
              <a:r>
                <a:rPr lang="en-US" sz="2400" dirty="0" smtClean="0"/>
                <a:t>w</a:t>
              </a:r>
              <a:r>
                <a:rPr lang="en-US" sz="2400" baseline="-25000" dirty="0" smtClean="0"/>
                <a:t>1</a:t>
              </a:r>
              <a:endParaRPr lang="en-US" sz="2400" baseline="-25000" dirty="0"/>
            </a:p>
          </p:txBody>
        </p:sp>
        <p:sp>
          <p:nvSpPr>
            <p:cNvPr id="68" name="TextBox 67"/>
            <p:cNvSpPr txBox="1"/>
            <p:nvPr/>
          </p:nvSpPr>
          <p:spPr>
            <a:xfrm>
              <a:off x="6686899" y="3386917"/>
              <a:ext cx="445951" cy="646331"/>
            </a:xfrm>
            <a:prstGeom prst="rect">
              <a:avLst/>
            </a:prstGeom>
            <a:noFill/>
          </p:spPr>
          <p:txBody>
            <a:bodyPr wrap="square" rtlCol="0">
              <a:spAutoFit/>
            </a:bodyPr>
            <a:lstStyle/>
            <a:p>
              <a:r>
                <a:rPr lang="en-US" sz="3600" dirty="0" smtClean="0">
                  <a:solidFill>
                    <a:srgbClr val="FF0000"/>
                  </a:solidFill>
                </a:rPr>
                <a:t>X</a:t>
              </a:r>
              <a:endParaRPr lang="en-US" sz="3600" dirty="0">
                <a:solidFill>
                  <a:srgbClr val="FF0000"/>
                </a:solidFill>
              </a:endParaRPr>
            </a:p>
          </p:txBody>
        </p:sp>
        <p:cxnSp>
          <p:nvCxnSpPr>
            <p:cNvPr id="69" name="Straight Arrow Connector 68"/>
            <p:cNvCxnSpPr/>
            <p:nvPr/>
          </p:nvCxnSpPr>
          <p:spPr>
            <a:xfrm>
              <a:off x="9806344" y="3710082"/>
              <a:ext cx="4631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p:cNvSpPr txBox="1"/>
                <p:nvPr/>
              </p:nvSpPr>
              <p:spPr>
                <a:xfrm>
                  <a:off x="10296142" y="3359217"/>
                  <a:ext cx="687355" cy="7017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rgbClr val="FF0000"/>
                                </a:solidFill>
                                <a:latin typeface="Cambria Math" charset="0"/>
                              </a:rPr>
                            </m:ctrlPr>
                          </m:dPr>
                          <m:e>
                            <m:f>
                              <m:fPr>
                                <m:type m:val="noBar"/>
                                <m:ctrlPr>
                                  <a:rPr lang="en-US" sz="2400" i="1" smtClean="0">
                                    <a:solidFill>
                                      <a:srgbClr val="FF0000"/>
                                    </a:solidFill>
                                    <a:latin typeface="Cambria Math" charset="0"/>
                                  </a:rPr>
                                </m:ctrlPr>
                              </m:fPr>
                              <m:num>
                                <m:r>
                                  <a:rPr lang="en-US" sz="2400" b="0" i="1" smtClean="0">
                                    <a:solidFill>
                                      <a:srgbClr val="FF0000"/>
                                    </a:solidFill>
                                    <a:latin typeface="Cambria Math" charset="0"/>
                                  </a:rPr>
                                  <m:t>0</m:t>
                                </m:r>
                              </m:num>
                              <m:den>
                                <m:r>
                                  <a:rPr lang="en-US" sz="2400" b="0" i="1" smtClean="0">
                                    <a:solidFill>
                                      <a:srgbClr val="FF0000"/>
                                    </a:solidFill>
                                    <a:latin typeface="Cambria Math" charset="0"/>
                                  </a:rPr>
                                  <m:t>1</m:t>
                                </m:r>
                              </m:den>
                            </m:f>
                          </m:e>
                        </m:d>
                      </m:oMath>
                    </m:oMathPara>
                  </a14:m>
                  <a:endParaRPr lang="en-US" sz="2400" dirty="0">
                    <a:solidFill>
                      <a:srgbClr val="FF0000"/>
                    </a:solidFill>
                  </a:endParaRPr>
                </a:p>
              </p:txBody>
            </p:sp>
          </mc:Choice>
          <mc:Fallback xmlns="">
            <p:sp>
              <p:nvSpPr>
                <p:cNvPr id="147" name="TextBox 146"/>
                <p:cNvSpPr txBox="1">
                  <a:spLocks noRot="1" noChangeAspect="1" noMove="1" noResize="1" noEditPoints="1" noAdjustHandles="1" noChangeArrowheads="1" noChangeShapeType="1" noTextEdit="1"/>
                </p:cNvSpPr>
                <p:nvPr/>
              </p:nvSpPr>
              <p:spPr>
                <a:xfrm>
                  <a:off x="10296142" y="3359217"/>
                  <a:ext cx="687355" cy="701731"/>
                </a:xfrm>
                <a:prstGeom prst="rect">
                  <a:avLst/>
                </a:prstGeom>
                <a:blipFill rotWithShape="0">
                  <a:blip r:embed="rId4"/>
                  <a:stretch>
                    <a:fillRect/>
                  </a:stretch>
                </a:blipFill>
              </p:spPr>
              <p:txBody>
                <a:bodyPr/>
                <a:lstStyle/>
                <a:p>
                  <a:r>
                    <a:rPr lang="en-US">
                      <a:noFill/>
                    </a:rPr>
                    <a:t> </a:t>
                  </a:r>
                </a:p>
              </p:txBody>
            </p:sp>
          </mc:Fallback>
        </mc:AlternateContent>
        <p:sp>
          <p:nvSpPr>
            <p:cNvPr id="71" name="Oval 70"/>
            <p:cNvSpPr/>
            <p:nvPr/>
          </p:nvSpPr>
          <p:spPr>
            <a:xfrm>
              <a:off x="7145559" y="3420583"/>
              <a:ext cx="578999" cy="578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9314126" y="2849887"/>
              <a:ext cx="965329" cy="461665"/>
            </a:xfrm>
            <a:prstGeom prst="rect">
              <a:avLst/>
            </a:prstGeom>
          </p:spPr>
          <p:txBody>
            <a:bodyPr wrap="none">
              <a:spAutoFit/>
            </a:bodyPr>
            <a:lstStyle/>
            <a:p>
              <a:r>
                <a:rPr lang="en-US" sz="2400" dirty="0" smtClean="0"/>
                <a:t>Node</a:t>
              </a:r>
              <a:r>
                <a:rPr lang="en-US" sz="2400" baseline="-25000" dirty="0" smtClean="0"/>
                <a:t>1</a:t>
              </a:r>
              <a:endParaRPr lang="en-US" sz="2400" dirty="0"/>
            </a:p>
          </p:txBody>
        </p:sp>
      </p:grpSp>
      <p:pic>
        <p:nvPicPr>
          <p:cNvPr id="73" name="Picture 72"/>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577810" y="2077642"/>
            <a:ext cx="4663440" cy="3108960"/>
          </a:xfrm>
          <a:prstGeom prst="rect">
            <a:avLst/>
          </a:prstGeom>
        </p:spPr>
      </p:pic>
      <p:cxnSp>
        <p:nvCxnSpPr>
          <p:cNvPr id="74" name="Straight Connector 73"/>
          <p:cNvCxnSpPr/>
          <p:nvPr/>
        </p:nvCxnSpPr>
        <p:spPr>
          <a:xfrm flipV="1">
            <a:off x="8764438" y="4192438"/>
            <a:ext cx="1311215" cy="2104845"/>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487728" y="6262777"/>
            <a:ext cx="1259457"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8091988" y="5223500"/>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038428" y="6094355"/>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9190828" y="5898414"/>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376499" y="5615387"/>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9436373" y="5811325"/>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681292" y="5795001"/>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9920776" y="5511974"/>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9582701" y="5250719"/>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9980647" y="5054780"/>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9158774" y="4287338"/>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250793" y="5544741"/>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8678572" y="5027569"/>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726792" y="5990851"/>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112917" y="4738479"/>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9661470" y="4908132"/>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9966270" y="4522819"/>
            <a:ext cx="91440" cy="9144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9507116" y="4212573"/>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9124679" y="4502996"/>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8362272" y="5936215"/>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8514672" y="6019603"/>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8736084" y="5947715"/>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888484" y="5703300"/>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9040884" y="4958554"/>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7726791" y="5110954"/>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879191" y="5539400"/>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8031591" y="5967846"/>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9366217" y="4848055"/>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8956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Information Processing in a VERY Simple Neural network</a:t>
            </a:r>
            <a:endParaRPr lang="en-US" sz="3600" b="1" dirty="0" smtClean="0">
              <a:solidFill>
                <a:schemeClr val="bg1"/>
              </a:solidFill>
              <a:effectLst/>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282" y="2262940"/>
            <a:ext cx="4663440" cy="3108960"/>
          </a:xfrm>
          <a:prstGeom prst="rect">
            <a:avLst/>
          </a:prstGeom>
        </p:spPr>
      </p:pic>
      <p:cxnSp>
        <p:nvCxnSpPr>
          <p:cNvPr id="123" name="Straight Arrow Connector 122"/>
          <p:cNvCxnSpPr/>
          <p:nvPr/>
        </p:nvCxnSpPr>
        <p:spPr>
          <a:xfrm flipH="1" flipV="1">
            <a:off x="6663154" y="2018029"/>
            <a:ext cx="0" cy="3200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6655897" y="5211171"/>
            <a:ext cx="35487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8027497" y="5399860"/>
            <a:ext cx="943429" cy="369332"/>
          </a:xfrm>
          <a:prstGeom prst="rect">
            <a:avLst/>
          </a:prstGeom>
          <a:noFill/>
        </p:spPr>
        <p:txBody>
          <a:bodyPr wrap="square" rtlCol="0">
            <a:spAutoFit/>
          </a:bodyPr>
          <a:lstStyle/>
          <a:p>
            <a:r>
              <a:rPr lang="en-US" smtClean="0"/>
              <a:t>Input X</a:t>
            </a:r>
            <a:endParaRPr lang="en-US"/>
          </a:p>
        </p:txBody>
      </p:sp>
      <p:sp>
        <p:nvSpPr>
          <p:cNvPr id="143" name="TextBox 142"/>
          <p:cNvSpPr txBox="1"/>
          <p:nvPr/>
        </p:nvSpPr>
        <p:spPr>
          <a:xfrm>
            <a:off x="5487497" y="3491231"/>
            <a:ext cx="1081315" cy="369332"/>
          </a:xfrm>
          <a:prstGeom prst="rect">
            <a:avLst/>
          </a:prstGeom>
          <a:noFill/>
        </p:spPr>
        <p:txBody>
          <a:bodyPr wrap="square" rtlCol="0">
            <a:spAutoFit/>
          </a:bodyPr>
          <a:lstStyle/>
          <a:p>
            <a:r>
              <a:rPr lang="en-US" dirty="0" smtClean="0"/>
              <a:t>Output Y</a:t>
            </a:r>
            <a:endParaRPr lang="en-US" dirty="0"/>
          </a:p>
        </p:txBody>
      </p:sp>
      <p:sp>
        <p:nvSpPr>
          <p:cNvPr id="145" name="Oval 144"/>
          <p:cNvSpPr/>
          <p:nvPr/>
        </p:nvSpPr>
        <p:spPr>
          <a:xfrm>
            <a:off x="7091325" y="3775643"/>
            <a:ext cx="91440" cy="90055"/>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7243726" y="3904888"/>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7243726" y="414437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7417896" y="4494098"/>
            <a:ext cx="91440" cy="900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7744466" y="4646498"/>
            <a:ext cx="91440" cy="900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896867" y="444917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8375837" y="416614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7635608" y="4298154"/>
            <a:ext cx="91440" cy="900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8136350" y="403551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8397603" y="4498159"/>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8680630" y="434576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8920114" y="4062733"/>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8462917" y="3534774"/>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8745944" y="3600089"/>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8288740" y="3801478"/>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8658853" y="3953878"/>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979985" y="3605539"/>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a:off x="8158112" y="2838097"/>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8354054" y="2990497"/>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8506454" y="2620385"/>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a:off x="7853314" y="3991982"/>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p:cNvSpPr/>
          <p:nvPr/>
        </p:nvSpPr>
        <p:spPr>
          <a:xfrm>
            <a:off x="8005714" y="3578328"/>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p:cNvSpPr txBox="1"/>
          <p:nvPr/>
        </p:nvSpPr>
        <p:spPr>
          <a:xfrm>
            <a:off x="9732926" y="3926658"/>
            <a:ext cx="1944914" cy="369332"/>
          </a:xfrm>
          <a:prstGeom prst="rect">
            <a:avLst/>
          </a:prstGeom>
          <a:noFill/>
        </p:spPr>
        <p:txBody>
          <a:bodyPr wrap="square" rtlCol="0">
            <a:spAutoFit/>
          </a:bodyPr>
          <a:lstStyle/>
          <a:p>
            <a:r>
              <a:rPr lang="en-US" smtClean="0"/>
              <a:t>Data Points</a:t>
            </a:r>
            <a:endParaRPr lang="en-US" dirty="0"/>
          </a:p>
        </p:txBody>
      </p:sp>
      <p:sp>
        <p:nvSpPr>
          <p:cNvPr id="168" name="Oval 167"/>
          <p:cNvSpPr/>
          <p:nvPr/>
        </p:nvSpPr>
        <p:spPr>
          <a:xfrm>
            <a:off x="8201667" y="475397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35841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Information Processing in a VERY Simple Neural network</a:t>
            </a:r>
            <a:endParaRPr lang="en-US" sz="3600" b="1" dirty="0" smtClean="0">
              <a:solidFill>
                <a:schemeClr val="bg1"/>
              </a:solidFill>
              <a:effectLst/>
            </a:endParaRPr>
          </a:p>
        </p:txBody>
      </p:sp>
      <p:sp>
        <p:nvSpPr>
          <p:cNvPr id="122" name="TextBox 121"/>
          <p:cNvSpPr txBox="1"/>
          <p:nvPr/>
        </p:nvSpPr>
        <p:spPr>
          <a:xfrm>
            <a:off x="0" y="5626845"/>
            <a:ext cx="6803367" cy="461665"/>
          </a:xfrm>
          <a:prstGeom prst="rect">
            <a:avLst/>
          </a:prstGeom>
          <a:noFill/>
        </p:spPr>
        <p:txBody>
          <a:bodyPr wrap="square" rtlCol="0">
            <a:spAutoFit/>
          </a:bodyPr>
          <a:lstStyle/>
          <a:p>
            <a:r>
              <a:rPr lang="en-US" sz="2400" smtClean="0"/>
              <a:t>Node </a:t>
            </a:r>
            <a:r>
              <a:rPr lang="en-US" sz="2400" dirty="0" smtClean="0"/>
              <a:t>= </a:t>
            </a:r>
            <a:r>
              <a:rPr lang="en-US" sz="2400" dirty="0" smtClean="0"/>
              <a:t>f( W</a:t>
            </a:r>
            <a:r>
              <a:rPr lang="en-US" sz="2400" baseline="-25000" dirty="0"/>
              <a:t>3</a:t>
            </a:r>
            <a:r>
              <a:rPr lang="en-US" sz="2400" dirty="0" smtClean="0"/>
              <a:t>f( w</a:t>
            </a:r>
            <a:r>
              <a:rPr lang="en-US" sz="2400" baseline="-25000" dirty="0" smtClean="0"/>
              <a:t>1</a:t>
            </a:r>
            <a:r>
              <a:rPr lang="en-US" sz="2400" dirty="0" smtClean="0"/>
              <a:t>X + b</a:t>
            </a:r>
            <a:r>
              <a:rPr lang="en-US" sz="2400" baseline="-25000" dirty="0" smtClean="0"/>
              <a:t>1</a:t>
            </a:r>
            <a:r>
              <a:rPr lang="en-US" sz="2400" dirty="0"/>
              <a:t> ) + </a:t>
            </a:r>
            <a:r>
              <a:rPr lang="en-US" sz="2400" dirty="0" smtClean="0"/>
              <a:t>b</a:t>
            </a:r>
            <a:r>
              <a:rPr lang="en-US" sz="2400" baseline="-25000" dirty="0" smtClean="0"/>
              <a:t>3</a:t>
            </a:r>
            <a:r>
              <a:rPr lang="en-US" sz="2400" dirty="0" smtClean="0"/>
              <a:t> </a:t>
            </a:r>
            <a:r>
              <a:rPr lang="en-US" sz="2400" dirty="0"/>
              <a:t>+ </a:t>
            </a:r>
            <a:r>
              <a:rPr lang="en-US" sz="2400" dirty="0" smtClean="0"/>
              <a:t>W</a:t>
            </a:r>
            <a:r>
              <a:rPr lang="en-US" sz="2400" baseline="-25000" dirty="0" smtClean="0"/>
              <a:t>4</a:t>
            </a:r>
            <a:r>
              <a:rPr lang="en-US" sz="2400" dirty="0" smtClean="0"/>
              <a:t>f</a:t>
            </a:r>
            <a:r>
              <a:rPr lang="en-US" sz="2400" dirty="0"/>
              <a:t>( </a:t>
            </a:r>
            <a:r>
              <a:rPr lang="en-US" sz="2400" dirty="0" smtClean="0"/>
              <a:t>w</a:t>
            </a:r>
            <a:r>
              <a:rPr lang="en-US" sz="2400" baseline="-25000" dirty="0" smtClean="0"/>
              <a:t>2</a:t>
            </a:r>
            <a:r>
              <a:rPr lang="en-US" sz="2400" dirty="0" smtClean="0"/>
              <a:t>X </a:t>
            </a:r>
            <a:r>
              <a:rPr lang="en-US" sz="2400" dirty="0"/>
              <a:t>+ </a:t>
            </a:r>
            <a:r>
              <a:rPr lang="en-US" sz="2400" dirty="0" smtClean="0"/>
              <a:t>b</a:t>
            </a:r>
            <a:r>
              <a:rPr lang="en-US" sz="2400" baseline="-25000" dirty="0" smtClean="0"/>
              <a:t>2</a:t>
            </a:r>
            <a:r>
              <a:rPr lang="en-US" sz="2400" dirty="0" smtClean="0"/>
              <a:t> </a:t>
            </a:r>
            <a:r>
              <a:rPr lang="en-US" sz="2400" dirty="0"/>
              <a:t>) + </a:t>
            </a:r>
            <a:r>
              <a:rPr lang="en-US" sz="2400" dirty="0" smtClean="0"/>
              <a:t>b</a:t>
            </a:r>
            <a:r>
              <a:rPr lang="en-US" sz="2400" baseline="-25000" dirty="0"/>
              <a:t>4</a:t>
            </a:r>
            <a:r>
              <a:rPr lang="en-US" sz="2400" dirty="0" smtClean="0"/>
              <a:t> )</a:t>
            </a:r>
            <a:endParaRPr lang="en-US" sz="2400" baseline="-25000" dirty="0"/>
          </a:p>
        </p:txBody>
      </p:sp>
      <p:cxnSp>
        <p:nvCxnSpPr>
          <p:cNvPr id="123" name="Straight Arrow Connector 122"/>
          <p:cNvCxnSpPr/>
          <p:nvPr/>
        </p:nvCxnSpPr>
        <p:spPr>
          <a:xfrm flipH="1" flipV="1">
            <a:off x="6663154" y="2018029"/>
            <a:ext cx="0" cy="3200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6655897" y="5211171"/>
            <a:ext cx="35487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8027497" y="5399860"/>
            <a:ext cx="943429" cy="369332"/>
          </a:xfrm>
          <a:prstGeom prst="rect">
            <a:avLst/>
          </a:prstGeom>
          <a:noFill/>
        </p:spPr>
        <p:txBody>
          <a:bodyPr wrap="square" rtlCol="0">
            <a:spAutoFit/>
          </a:bodyPr>
          <a:lstStyle/>
          <a:p>
            <a:r>
              <a:rPr lang="en-US" smtClean="0"/>
              <a:t>Input X</a:t>
            </a:r>
            <a:endParaRPr lang="en-US"/>
          </a:p>
        </p:txBody>
      </p:sp>
      <p:sp>
        <p:nvSpPr>
          <p:cNvPr id="143" name="TextBox 142"/>
          <p:cNvSpPr txBox="1"/>
          <p:nvPr/>
        </p:nvSpPr>
        <p:spPr>
          <a:xfrm>
            <a:off x="5798048" y="3197933"/>
            <a:ext cx="1081315" cy="646331"/>
          </a:xfrm>
          <a:prstGeom prst="rect">
            <a:avLst/>
          </a:prstGeom>
          <a:noFill/>
        </p:spPr>
        <p:txBody>
          <a:bodyPr wrap="square" rtlCol="0">
            <a:spAutoFit/>
          </a:bodyPr>
          <a:lstStyle/>
          <a:p>
            <a:r>
              <a:rPr lang="en-US" smtClean="0"/>
              <a:t>Node</a:t>
            </a:r>
          </a:p>
          <a:p>
            <a:r>
              <a:rPr lang="en-US" dirty="0" smtClean="0"/>
              <a:t>Output</a:t>
            </a:r>
            <a:endParaRPr lang="en-US" dirty="0"/>
          </a:p>
        </p:txBody>
      </p:sp>
      <p:sp>
        <p:nvSpPr>
          <p:cNvPr id="145" name="Oval 144"/>
          <p:cNvSpPr/>
          <p:nvPr/>
        </p:nvSpPr>
        <p:spPr>
          <a:xfrm>
            <a:off x="7091325" y="3775643"/>
            <a:ext cx="91440" cy="90055"/>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7243726" y="3904888"/>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7243726" y="414437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7417896" y="4494098"/>
            <a:ext cx="91440" cy="900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7744466" y="4646498"/>
            <a:ext cx="91440" cy="900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896867" y="444917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8375837" y="416614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7635608" y="4298154"/>
            <a:ext cx="91440" cy="900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8136350" y="403551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8397603" y="4498159"/>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8680630" y="434576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8920114" y="4062733"/>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8462917" y="3534774"/>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8745944" y="3600089"/>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8288740" y="3801478"/>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8658853" y="3953878"/>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979985" y="3605539"/>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a:off x="8158112" y="2838097"/>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8354054" y="2990497"/>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8506454" y="2620385"/>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a:off x="7853314" y="3991982"/>
            <a:ext cx="91440" cy="91440"/>
          </a:xfrm>
          <a:prstGeom prst="ellipse">
            <a:avLst/>
          </a:prstGeom>
          <a:solidFill>
            <a:schemeClr val="accent4">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p:cNvSpPr/>
          <p:nvPr/>
        </p:nvSpPr>
        <p:spPr>
          <a:xfrm>
            <a:off x="8005714" y="3578328"/>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p:cNvSpPr txBox="1"/>
          <p:nvPr/>
        </p:nvSpPr>
        <p:spPr>
          <a:xfrm>
            <a:off x="9732926" y="3926658"/>
            <a:ext cx="1944914" cy="369332"/>
          </a:xfrm>
          <a:prstGeom prst="rect">
            <a:avLst/>
          </a:prstGeom>
          <a:noFill/>
        </p:spPr>
        <p:txBody>
          <a:bodyPr wrap="square" rtlCol="0">
            <a:spAutoFit/>
          </a:bodyPr>
          <a:lstStyle/>
          <a:p>
            <a:r>
              <a:rPr lang="en-US" smtClean="0"/>
              <a:t>Data Points</a:t>
            </a:r>
            <a:endParaRPr lang="en-US" dirty="0"/>
          </a:p>
        </p:txBody>
      </p:sp>
      <p:sp>
        <p:nvSpPr>
          <p:cNvPr id="168" name="Oval 167"/>
          <p:cNvSpPr/>
          <p:nvPr/>
        </p:nvSpPr>
        <p:spPr>
          <a:xfrm>
            <a:off x="8201667" y="475397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6694098" y="1846053"/>
            <a:ext cx="3554083" cy="3329796"/>
          </a:xfrm>
          <a:custGeom>
            <a:avLst/>
            <a:gdLst>
              <a:gd name="connsiteX0" fmla="*/ 0 w 3554083"/>
              <a:gd name="connsiteY0" fmla="*/ 3329796 h 3329796"/>
              <a:gd name="connsiteX1" fmla="*/ 103517 w 3554083"/>
              <a:gd name="connsiteY1" fmla="*/ 2725947 h 3329796"/>
              <a:gd name="connsiteX2" fmla="*/ 258793 w 3554083"/>
              <a:gd name="connsiteY2" fmla="*/ 2311879 h 3329796"/>
              <a:gd name="connsiteX3" fmla="*/ 603849 w 3554083"/>
              <a:gd name="connsiteY3" fmla="*/ 2225615 h 3329796"/>
              <a:gd name="connsiteX4" fmla="*/ 1000664 w 3554083"/>
              <a:gd name="connsiteY4" fmla="*/ 2294626 h 3329796"/>
              <a:gd name="connsiteX5" fmla="*/ 1311215 w 3554083"/>
              <a:gd name="connsiteY5" fmla="*/ 2277373 h 3329796"/>
              <a:gd name="connsiteX6" fmla="*/ 1466491 w 3554083"/>
              <a:gd name="connsiteY6" fmla="*/ 2018581 h 3329796"/>
              <a:gd name="connsiteX7" fmla="*/ 1725283 w 3554083"/>
              <a:gd name="connsiteY7" fmla="*/ 1846053 h 3329796"/>
              <a:gd name="connsiteX8" fmla="*/ 1915064 w 3554083"/>
              <a:gd name="connsiteY8" fmla="*/ 2208362 h 3329796"/>
              <a:gd name="connsiteX9" fmla="*/ 2208362 w 3554083"/>
              <a:gd name="connsiteY9" fmla="*/ 2449902 h 3329796"/>
              <a:gd name="connsiteX10" fmla="*/ 2829464 w 3554083"/>
              <a:gd name="connsiteY10" fmla="*/ 2311879 h 3329796"/>
              <a:gd name="connsiteX11" fmla="*/ 3088257 w 3554083"/>
              <a:gd name="connsiteY11" fmla="*/ 1483743 h 3329796"/>
              <a:gd name="connsiteX12" fmla="*/ 3554083 w 3554083"/>
              <a:gd name="connsiteY12" fmla="*/ 0 h 332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4083" h="3329796">
                <a:moveTo>
                  <a:pt x="0" y="3329796"/>
                </a:moveTo>
                <a:cubicBezTo>
                  <a:pt x="30192" y="3112698"/>
                  <a:pt x="60385" y="2895600"/>
                  <a:pt x="103517" y="2725947"/>
                </a:cubicBezTo>
                <a:cubicBezTo>
                  <a:pt x="146649" y="2556294"/>
                  <a:pt x="175404" y="2395268"/>
                  <a:pt x="258793" y="2311879"/>
                </a:cubicBezTo>
                <a:cubicBezTo>
                  <a:pt x="342182" y="2228490"/>
                  <a:pt x="480204" y="2228490"/>
                  <a:pt x="603849" y="2225615"/>
                </a:cubicBezTo>
                <a:cubicBezTo>
                  <a:pt x="727494" y="2222740"/>
                  <a:pt x="882770" y="2286000"/>
                  <a:pt x="1000664" y="2294626"/>
                </a:cubicBezTo>
                <a:cubicBezTo>
                  <a:pt x="1118558" y="2303252"/>
                  <a:pt x="1233577" y="2323380"/>
                  <a:pt x="1311215" y="2277373"/>
                </a:cubicBezTo>
                <a:cubicBezTo>
                  <a:pt x="1388853" y="2231366"/>
                  <a:pt x="1397480" y="2090468"/>
                  <a:pt x="1466491" y="2018581"/>
                </a:cubicBezTo>
                <a:cubicBezTo>
                  <a:pt x="1535502" y="1946694"/>
                  <a:pt x="1650521" y="1814423"/>
                  <a:pt x="1725283" y="1846053"/>
                </a:cubicBezTo>
                <a:cubicBezTo>
                  <a:pt x="1800045" y="1877683"/>
                  <a:pt x="1834551" y="2107720"/>
                  <a:pt x="1915064" y="2208362"/>
                </a:cubicBezTo>
                <a:cubicBezTo>
                  <a:pt x="1995577" y="2309003"/>
                  <a:pt x="2055962" y="2432649"/>
                  <a:pt x="2208362" y="2449902"/>
                </a:cubicBezTo>
                <a:cubicBezTo>
                  <a:pt x="2360762" y="2467155"/>
                  <a:pt x="2682815" y="2472905"/>
                  <a:pt x="2829464" y="2311879"/>
                </a:cubicBezTo>
                <a:cubicBezTo>
                  <a:pt x="2976113" y="2150852"/>
                  <a:pt x="3088257" y="1483743"/>
                  <a:pt x="3088257" y="1483743"/>
                </a:cubicBezTo>
                <a:lnTo>
                  <a:pt x="3554083" y="0"/>
                </a:lnTo>
              </a:path>
            </a:pathLst>
          </a:cu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733086" y="2405447"/>
            <a:ext cx="4663440" cy="3108960"/>
          </a:xfrm>
          <a:prstGeom prst="rect">
            <a:avLst/>
          </a:prstGeom>
        </p:spPr>
      </p:pic>
      <p:sp>
        <p:nvSpPr>
          <p:cNvPr id="39" name="Oval 38"/>
          <p:cNvSpPr/>
          <p:nvPr/>
        </p:nvSpPr>
        <p:spPr>
          <a:xfrm>
            <a:off x="2334539" y="2382256"/>
            <a:ext cx="731520" cy="73152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endCxn id="39" idx="2"/>
          </p:cNvCxnSpPr>
          <p:nvPr/>
        </p:nvCxnSpPr>
        <p:spPr>
          <a:xfrm flipV="1">
            <a:off x="1751696" y="2748016"/>
            <a:ext cx="582843" cy="67286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639018" y="2562470"/>
            <a:ext cx="718546" cy="474029"/>
          </a:xfrm>
          <a:prstGeom prst="rect">
            <a:avLst/>
          </a:prstGeom>
          <a:noFill/>
        </p:spPr>
        <p:txBody>
          <a:bodyPr wrap="square" rtlCol="0">
            <a:spAutoFit/>
          </a:bodyPr>
          <a:lstStyle/>
          <a:p>
            <a:r>
              <a:rPr lang="en-US" sz="2400" dirty="0" smtClean="0"/>
              <a:t>w</a:t>
            </a:r>
            <a:r>
              <a:rPr lang="en-US" sz="2400" baseline="-25000" dirty="0" smtClean="0"/>
              <a:t>1</a:t>
            </a:r>
            <a:endParaRPr lang="en-US" sz="2400" baseline="-25000" dirty="0"/>
          </a:p>
        </p:txBody>
      </p:sp>
      <p:sp>
        <p:nvSpPr>
          <p:cNvPr id="42" name="TextBox 41"/>
          <p:cNvSpPr txBox="1"/>
          <p:nvPr/>
        </p:nvSpPr>
        <p:spPr>
          <a:xfrm>
            <a:off x="714037" y="3097711"/>
            <a:ext cx="445951" cy="646331"/>
          </a:xfrm>
          <a:prstGeom prst="rect">
            <a:avLst/>
          </a:prstGeom>
          <a:noFill/>
        </p:spPr>
        <p:txBody>
          <a:bodyPr wrap="square" rtlCol="0">
            <a:spAutoFit/>
          </a:bodyPr>
          <a:lstStyle/>
          <a:p>
            <a:r>
              <a:rPr lang="en-US" sz="3600" dirty="0" smtClean="0">
                <a:solidFill>
                  <a:srgbClr val="FF0000"/>
                </a:solidFill>
              </a:rPr>
              <a:t>X</a:t>
            </a:r>
            <a:endParaRPr lang="en-US" sz="3600" dirty="0">
              <a:solidFill>
                <a:srgbClr val="FF0000"/>
              </a:solidFill>
            </a:endParaRPr>
          </a:p>
        </p:txBody>
      </p:sp>
      <p:cxnSp>
        <p:nvCxnSpPr>
          <p:cNvPr id="43" name="Straight Arrow Connector 42"/>
          <p:cNvCxnSpPr/>
          <p:nvPr/>
        </p:nvCxnSpPr>
        <p:spPr>
          <a:xfrm>
            <a:off x="4247551" y="3420876"/>
            <a:ext cx="4631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TextBox 43"/>
              <p:cNvSpPr txBox="1"/>
              <p:nvPr/>
            </p:nvSpPr>
            <p:spPr>
              <a:xfrm>
                <a:off x="4737349" y="3070011"/>
                <a:ext cx="687355" cy="7017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rgbClr val="FF0000"/>
                              </a:solidFill>
                              <a:latin typeface="Cambria Math" charset="0"/>
                            </a:rPr>
                          </m:ctrlPr>
                        </m:dPr>
                        <m:e>
                          <m:f>
                            <m:fPr>
                              <m:type m:val="noBar"/>
                              <m:ctrlPr>
                                <a:rPr lang="en-US" sz="2400" i="1" smtClean="0">
                                  <a:solidFill>
                                    <a:srgbClr val="FF0000"/>
                                  </a:solidFill>
                                  <a:latin typeface="Cambria Math" charset="0"/>
                                </a:rPr>
                              </m:ctrlPr>
                            </m:fPr>
                            <m:num>
                              <m:r>
                                <a:rPr lang="en-US" sz="2400" b="0" i="1" smtClean="0">
                                  <a:solidFill>
                                    <a:srgbClr val="FF0000"/>
                                  </a:solidFill>
                                  <a:latin typeface="Cambria Math" charset="0"/>
                                </a:rPr>
                                <m:t>0</m:t>
                              </m:r>
                            </m:num>
                            <m:den>
                              <m:r>
                                <a:rPr lang="en-US" sz="2400" b="0" i="1" smtClean="0">
                                  <a:solidFill>
                                    <a:srgbClr val="FF0000"/>
                                  </a:solidFill>
                                  <a:latin typeface="Cambria Math" charset="0"/>
                                </a:rPr>
                                <m:t>1</m:t>
                              </m:r>
                            </m:den>
                          </m:f>
                        </m:e>
                      </m:d>
                    </m:oMath>
                  </m:oMathPara>
                </a14:m>
                <a:endParaRPr lang="en-US" sz="2400" dirty="0">
                  <a:solidFill>
                    <a:srgbClr val="FF0000"/>
                  </a:solidFill>
                </a:endParaRPr>
              </a:p>
            </p:txBody>
          </p:sp>
        </mc:Choice>
        <mc:Fallback>
          <p:sp>
            <p:nvSpPr>
              <p:cNvPr id="44" name="TextBox 43"/>
              <p:cNvSpPr txBox="1">
                <a:spLocks noRot="1" noChangeAspect="1" noMove="1" noResize="1" noEditPoints="1" noAdjustHandles="1" noChangeArrowheads="1" noChangeShapeType="1" noTextEdit="1"/>
              </p:cNvSpPr>
              <p:nvPr/>
            </p:nvSpPr>
            <p:spPr>
              <a:xfrm>
                <a:off x="4737349" y="3070011"/>
                <a:ext cx="687355" cy="701731"/>
              </a:xfrm>
              <a:prstGeom prst="rect">
                <a:avLst/>
              </a:prstGeom>
              <a:blipFill rotWithShape="0">
                <a:blip r:embed="rId4"/>
                <a:stretch>
                  <a:fillRect/>
                </a:stretch>
              </a:blipFill>
            </p:spPr>
            <p:txBody>
              <a:bodyPr/>
              <a:lstStyle/>
              <a:p>
                <a:r>
                  <a:rPr lang="en-US">
                    <a:noFill/>
                  </a:rPr>
                  <a:t> </a:t>
                </a:r>
              </a:p>
            </p:txBody>
          </p:sp>
        </mc:Fallback>
      </mc:AlternateContent>
      <p:sp>
        <p:nvSpPr>
          <p:cNvPr id="45" name="Oval 44"/>
          <p:cNvSpPr/>
          <p:nvPr/>
        </p:nvSpPr>
        <p:spPr>
          <a:xfrm>
            <a:off x="1172697" y="3131377"/>
            <a:ext cx="578999" cy="578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306094" y="2536167"/>
            <a:ext cx="833921" cy="400110"/>
          </a:xfrm>
          <a:prstGeom prst="rect">
            <a:avLst/>
          </a:prstGeom>
        </p:spPr>
        <p:txBody>
          <a:bodyPr wrap="square">
            <a:spAutoFit/>
          </a:bodyPr>
          <a:lstStyle/>
          <a:p>
            <a:r>
              <a:rPr lang="en-US" sz="2000" dirty="0" smtClean="0"/>
              <a:t>Node</a:t>
            </a:r>
            <a:r>
              <a:rPr lang="en-US" sz="2000" baseline="-25000" dirty="0" smtClean="0"/>
              <a:t>1</a:t>
            </a:r>
            <a:endParaRPr lang="en-US" sz="2000" dirty="0"/>
          </a:p>
        </p:txBody>
      </p:sp>
      <p:sp>
        <p:nvSpPr>
          <p:cNvPr id="49" name="Oval 48"/>
          <p:cNvSpPr/>
          <p:nvPr/>
        </p:nvSpPr>
        <p:spPr>
          <a:xfrm>
            <a:off x="2297158" y="3673342"/>
            <a:ext cx="731520" cy="73152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p:cNvCxnSpPr>
            <a:stCxn id="45" idx="6"/>
            <a:endCxn id="49" idx="2"/>
          </p:cNvCxnSpPr>
          <p:nvPr/>
        </p:nvCxnSpPr>
        <p:spPr>
          <a:xfrm>
            <a:off x="1751696" y="3420877"/>
            <a:ext cx="545462" cy="618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2285966" y="3827254"/>
            <a:ext cx="833921" cy="400110"/>
          </a:xfrm>
          <a:prstGeom prst="rect">
            <a:avLst/>
          </a:prstGeom>
        </p:spPr>
        <p:txBody>
          <a:bodyPr wrap="square">
            <a:spAutoFit/>
          </a:bodyPr>
          <a:lstStyle/>
          <a:p>
            <a:r>
              <a:rPr lang="en-US" sz="2000" dirty="0" smtClean="0"/>
              <a:t>Node</a:t>
            </a:r>
            <a:r>
              <a:rPr lang="en-US" sz="2000" baseline="-25000" dirty="0"/>
              <a:t>2</a:t>
            </a:r>
            <a:endParaRPr lang="en-US" sz="2000" dirty="0"/>
          </a:p>
        </p:txBody>
      </p:sp>
      <p:sp>
        <p:nvSpPr>
          <p:cNvPr id="55" name="TextBox 54"/>
          <p:cNvSpPr txBox="1"/>
          <p:nvPr/>
        </p:nvSpPr>
        <p:spPr>
          <a:xfrm>
            <a:off x="1756912" y="3715534"/>
            <a:ext cx="718546" cy="474029"/>
          </a:xfrm>
          <a:prstGeom prst="rect">
            <a:avLst/>
          </a:prstGeom>
          <a:noFill/>
        </p:spPr>
        <p:txBody>
          <a:bodyPr wrap="square" rtlCol="0">
            <a:spAutoFit/>
          </a:bodyPr>
          <a:lstStyle/>
          <a:p>
            <a:r>
              <a:rPr lang="en-US" sz="2400" dirty="0" smtClean="0"/>
              <a:t>w</a:t>
            </a:r>
            <a:r>
              <a:rPr lang="en-US" sz="2400" baseline="-25000" dirty="0"/>
              <a:t>2</a:t>
            </a:r>
            <a:endParaRPr lang="en-US" sz="2400" baseline="-25000" dirty="0"/>
          </a:p>
        </p:txBody>
      </p:sp>
      <p:sp>
        <p:nvSpPr>
          <p:cNvPr id="60" name="Oval 59"/>
          <p:cNvSpPr/>
          <p:nvPr/>
        </p:nvSpPr>
        <p:spPr>
          <a:xfrm>
            <a:off x="3470351" y="3034988"/>
            <a:ext cx="731520" cy="73152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441906" y="3188899"/>
            <a:ext cx="833921" cy="400110"/>
          </a:xfrm>
          <a:prstGeom prst="rect">
            <a:avLst/>
          </a:prstGeom>
        </p:spPr>
        <p:txBody>
          <a:bodyPr wrap="square">
            <a:spAutoFit/>
          </a:bodyPr>
          <a:lstStyle/>
          <a:p>
            <a:r>
              <a:rPr lang="en-US" sz="2000" dirty="0" smtClean="0"/>
              <a:t>Node</a:t>
            </a:r>
            <a:r>
              <a:rPr lang="en-US" sz="2000" baseline="-25000" dirty="0" smtClean="0"/>
              <a:t>1</a:t>
            </a:r>
            <a:endParaRPr lang="en-US" sz="2000" dirty="0"/>
          </a:p>
        </p:txBody>
      </p:sp>
      <p:cxnSp>
        <p:nvCxnSpPr>
          <p:cNvPr id="62" name="Straight Connector 61"/>
          <p:cNvCxnSpPr>
            <a:endCxn id="60" idx="2"/>
          </p:cNvCxnSpPr>
          <p:nvPr/>
        </p:nvCxnSpPr>
        <p:spPr>
          <a:xfrm>
            <a:off x="3077288" y="2762395"/>
            <a:ext cx="393063" cy="6383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endCxn id="60" idx="2"/>
          </p:cNvCxnSpPr>
          <p:nvPr/>
        </p:nvCxnSpPr>
        <p:spPr>
          <a:xfrm flipV="1">
            <a:off x="3057159" y="3400748"/>
            <a:ext cx="413192" cy="6182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206150" y="2594100"/>
            <a:ext cx="718546" cy="474029"/>
          </a:xfrm>
          <a:prstGeom prst="rect">
            <a:avLst/>
          </a:prstGeom>
          <a:noFill/>
        </p:spPr>
        <p:txBody>
          <a:bodyPr wrap="square" rtlCol="0">
            <a:spAutoFit/>
          </a:bodyPr>
          <a:lstStyle/>
          <a:p>
            <a:r>
              <a:rPr lang="en-US" sz="2400" dirty="0" smtClean="0"/>
              <a:t>w</a:t>
            </a:r>
            <a:r>
              <a:rPr lang="en-US" sz="2400" baseline="-25000" dirty="0"/>
              <a:t>3</a:t>
            </a:r>
            <a:endParaRPr lang="en-US" sz="2400" baseline="-25000" dirty="0"/>
          </a:p>
        </p:txBody>
      </p:sp>
      <p:sp>
        <p:nvSpPr>
          <p:cNvPr id="67" name="TextBox 66"/>
          <p:cNvSpPr txBox="1"/>
          <p:nvPr/>
        </p:nvSpPr>
        <p:spPr>
          <a:xfrm>
            <a:off x="3186021" y="3643647"/>
            <a:ext cx="718546" cy="474029"/>
          </a:xfrm>
          <a:prstGeom prst="rect">
            <a:avLst/>
          </a:prstGeom>
          <a:noFill/>
        </p:spPr>
        <p:txBody>
          <a:bodyPr wrap="square" rtlCol="0">
            <a:spAutoFit/>
          </a:bodyPr>
          <a:lstStyle/>
          <a:p>
            <a:r>
              <a:rPr lang="en-US" sz="2400" dirty="0" smtClean="0"/>
              <a:t>w</a:t>
            </a:r>
            <a:r>
              <a:rPr lang="en-US" sz="2400" baseline="-25000" dirty="0" smtClean="0"/>
              <a:t>4</a:t>
            </a:r>
            <a:endParaRPr lang="en-US" sz="2400" baseline="-25000" dirty="0"/>
          </a:p>
        </p:txBody>
      </p:sp>
      <p:sp>
        <p:nvSpPr>
          <p:cNvPr id="11" name="Rectangle 10"/>
          <p:cNvSpPr/>
          <p:nvPr/>
        </p:nvSpPr>
        <p:spPr>
          <a:xfrm>
            <a:off x="1656272" y="5693434"/>
            <a:ext cx="1483743" cy="379562"/>
          </a:xfrm>
          <a:prstGeom prst="rect">
            <a:avLst/>
          </a:prstGeom>
          <a:solidFill>
            <a:srgbClr val="5B9BD5">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4347713" y="5676181"/>
            <a:ext cx="1431985" cy="414068"/>
          </a:xfrm>
          <a:prstGeom prst="rect">
            <a:avLst/>
          </a:prstGeom>
          <a:solidFill>
            <a:srgbClr val="5B9BD5">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4922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Information Processing in a VERY Simple Neural network</a:t>
            </a:r>
            <a:endParaRPr lang="en-US" sz="3600" b="1" dirty="0" smtClean="0">
              <a:solidFill>
                <a:schemeClr val="bg1"/>
              </a:solidFill>
              <a:effectLst/>
            </a:endParaRPr>
          </a:p>
        </p:txBody>
      </p:sp>
      <p:sp>
        <p:nvSpPr>
          <p:cNvPr id="6" name="TextBox 5"/>
          <p:cNvSpPr txBox="1"/>
          <p:nvPr/>
        </p:nvSpPr>
        <p:spPr>
          <a:xfrm>
            <a:off x="6400799" y="1190443"/>
            <a:ext cx="5400136" cy="2739211"/>
          </a:xfrm>
          <a:prstGeom prst="rect">
            <a:avLst/>
          </a:prstGeom>
          <a:noFill/>
        </p:spPr>
        <p:txBody>
          <a:bodyPr wrap="square" rtlCol="0">
            <a:spAutoFit/>
          </a:bodyPr>
          <a:lstStyle/>
          <a:p>
            <a:r>
              <a:rPr lang="en-US" sz="2800" dirty="0" smtClean="0"/>
              <a:t>How to pick the weights and biases?</a:t>
            </a:r>
          </a:p>
          <a:p>
            <a:r>
              <a:rPr lang="en-US" sz="2800" dirty="0" smtClean="0"/>
              <a:t/>
            </a:r>
            <a:br>
              <a:rPr lang="en-US" sz="2800" dirty="0" smtClean="0"/>
            </a:br>
            <a:r>
              <a:rPr lang="en-US" sz="2400" dirty="0" smtClean="0"/>
              <a:t>We want to maximize the number of times we have a correct prediction given a dataset of inputs and outputs</a:t>
            </a:r>
          </a:p>
          <a:p>
            <a:endParaRPr lang="en-US" sz="2400" baseline="-25000" dirty="0" smtClean="0"/>
          </a:p>
        </p:txBody>
      </p:sp>
      <p:sp>
        <p:nvSpPr>
          <p:cNvPr id="9" name="TextBox 8"/>
          <p:cNvSpPr txBox="1"/>
          <p:nvPr/>
        </p:nvSpPr>
        <p:spPr>
          <a:xfrm>
            <a:off x="6469811" y="3864632"/>
            <a:ext cx="4675517" cy="2862322"/>
          </a:xfrm>
          <a:prstGeom prst="rect">
            <a:avLst/>
          </a:prstGeom>
          <a:noFill/>
        </p:spPr>
        <p:txBody>
          <a:bodyPr wrap="square" rtlCol="0">
            <a:spAutoFit/>
          </a:bodyPr>
          <a:lstStyle/>
          <a:p>
            <a:r>
              <a:rPr lang="en-US" sz="2000" dirty="0" smtClean="0"/>
              <a:t>Training Data: </a:t>
            </a:r>
          </a:p>
          <a:p>
            <a:endParaRPr lang="en-US" sz="2000" dirty="0"/>
          </a:p>
          <a:p>
            <a:pPr algn="ctr"/>
            <a:r>
              <a:rPr lang="en-US" sz="2000" b="1" dirty="0" smtClean="0"/>
              <a:t>(X</a:t>
            </a:r>
            <a:r>
              <a:rPr lang="en-US" sz="2000" b="1" baseline="-25000" dirty="0" smtClean="0"/>
              <a:t>1</a:t>
            </a:r>
            <a:r>
              <a:rPr lang="en-US" sz="2000" b="1" dirty="0" smtClean="0"/>
              <a:t>, 1 </a:t>
            </a:r>
            <a:r>
              <a:rPr lang="en-US" sz="2000" b="1" dirty="0" smtClean="0"/>
              <a:t>)</a:t>
            </a:r>
          </a:p>
          <a:p>
            <a:pPr algn="ctr"/>
            <a:r>
              <a:rPr lang="en-US" sz="2000" b="1" dirty="0" smtClean="0"/>
              <a:t>(X</a:t>
            </a:r>
            <a:r>
              <a:rPr lang="en-US" sz="2000" b="1" baseline="-25000" dirty="0" smtClean="0"/>
              <a:t>2</a:t>
            </a:r>
            <a:r>
              <a:rPr lang="en-US" sz="2000" b="1" dirty="0" smtClean="0"/>
              <a:t>, 0 </a:t>
            </a:r>
            <a:r>
              <a:rPr lang="en-US" sz="2000" b="1" dirty="0" smtClean="0"/>
              <a:t>)</a:t>
            </a:r>
          </a:p>
          <a:p>
            <a:pPr algn="ctr"/>
            <a:r>
              <a:rPr lang="en-US" sz="2000" b="1" dirty="0" smtClean="0"/>
              <a:t>.</a:t>
            </a:r>
          </a:p>
          <a:p>
            <a:pPr algn="ctr"/>
            <a:r>
              <a:rPr lang="en-US" sz="2000" b="1" dirty="0" smtClean="0"/>
              <a:t>.</a:t>
            </a:r>
          </a:p>
          <a:p>
            <a:pPr algn="ctr"/>
            <a:r>
              <a:rPr lang="en-US" sz="2000" b="1" dirty="0" smtClean="0"/>
              <a:t>.</a:t>
            </a:r>
          </a:p>
          <a:p>
            <a:pPr algn="ctr"/>
            <a:r>
              <a:rPr lang="en-US" sz="2000" b="1" dirty="0" smtClean="0"/>
              <a:t>(X</a:t>
            </a:r>
            <a:r>
              <a:rPr lang="en-US" sz="2000" b="1" baseline="-25000" dirty="0" smtClean="0"/>
              <a:t>n-1</a:t>
            </a:r>
            <a:r>
              <a:rPr lang="en-US" sz="2000" b="1" dirty="0" smtClean="0"/>
              <a:t>0 )</a:t>
            </a:r>
            <a:endParaRPr lang="en-US" sz="2000" b="1" dirty="0" smtClean="0"/>
          </a:p>
          <a:p>
            <a:pPr algn="ctr"/>
            <a:r>
              <a:rPr lang="en-US" sz="2000" b="1" dirty="0" smtClean="0"/>
              <a:t>(</a:t>
            </a:r>
            <a:r>
              <a:rPr lang="en-US" sz="2000" b="1" dirty="0" err="1" smtClean="0"/>
              <a:t>X</a:t>
            </a:r>
            <a:r>
              <a:rPr lang="en-US" sz="2000" b="1" baseline="-25000" dirty="0" err="1" smtClean="0"/>
              <a:t>n</a:t>
            </a:r>
            <a:r>
              <a:rPr lang="en-US" sz="2000" b="1" dirty="0" smtClean="0"/>
              <a:t>, </a:t>
            </a:r>
            <a:r>
              <a:rPr lang="en-US" sz="2000" b="1" dirty="0" smtClean="0"/>
              <a:t>1 </a:t>
            </a:r>
            <a:r>
              <a:rPr lang="en-US" sz="2000" b="1" dirty="0" smtClean="0"/>
              <a:t>)</a:t>
            </a:r>
          </a:p>
        </p:txBody>
      </p:sp>
      <p:sp>
        <p:nvSpPr>
          <p:cNvPr id="21" name="TextBox 20"/>
          <p:cNvSpPr txBox="1"/>
          <p:nvPr/>
        </p:nvSpPr>
        <p:spPr>
          <a:xfrm>
            <a:off x="1550497" y="4276388"/>
            <a:ext cx="3280294" cy="461665"/>
          </a:xfrm>
          <a:prstGeom prst="rect">
            <a:avLst/>
          </a:prstGeom>
          <a:noFill/>
        </p:spPr>
        <p:txBody>
          <a:bodyPr wrap="square" rtlCol="0">
            <a:spAutoFit/>
          </a:bodyPr>
          <a:lstStyle/>
          <a:p>
            <a:pPr algn="ctr"/>
            <a:r>
              <a:rPr lang="en-US" sz="2400" dirty="0" smtClean="0"/>
              <a:t>Node</a:t>
            </a:r>
            <a:r>
              <a:rPr lang="en-US" sz="2400" baseline="-25000" dirty="0" smtClean="0"/>
              <a:t>1</a:t>
            </a:r>
            <a:r>
              <a:rPr lang="en-US" sz="2400" dirty="0" smtClean="0"/>
              <a:t> </a:t>
            </a:r>
            <a:r>
              <a:rPr lang="en-US" sz="2400" smtClean="0"/>
              <a:t>= </a:t>
            </a:r>
            <a:r>
              <a:rPr lang="en-US" sz="2400" smtClean="0"/>
              <a:t>f(w</a:t>
            </a:r>
            <a:r>
              <a:rPr lang="en-US" sz="2400" baseline="-25000" smtClean="0"/>
              <a:t>1</a:t>
            </a:r>
            <a:r>
              <a:rPr lang="en-US" sz="2400" smtClean="0"/>
              <a:t>X </a:t>
            </a:r>
            <a:r>
              <a:rPr lang="en-US" sz="2400" smtClean="0"/>
              <a:t>+ b)</a:t>
            </a:r>
            <a:endParaRPr lang="en-US" sz="2400" baseline="-25000" dirty="0"/>
          </a:p>
        </p:txBody>
      </p:sp>
      <p:grpSp>
        <p:nvGrpSpPr>
          <p:cNvPr id="22" name="Group 21"/>
          <p:cNvGrpSpPr/>
          <p:nvPr/>
        </p:nvGrpSpPr>
        <p:grpSpPr>
          <a:xfrm>
            <a:off x="714036" y="2526175"/>
            <a:ext cx="4296598" cy="1225955"/>
            <a:chOff x="6686899" y="2849887"/>
            <a:chExt cx="4296598" cy="1225955"/>
          </a:xfrm>
        </p:grpSpPr>
        <p:sp>
          <p:nvSpPr>
            <p:cNvPr id="23" name="Oval 22"/>
            <p:cNvSpPr/>
            <p:nvPr/>
          </p:nvSpPr>
          <p:spPr>
            <a:xfrm>
              <a:off x="9014767" y="3344322"/>
              <a:ext cx="731520" cy="73152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V="1">
              <a:off x="7724558" y="3701648"/>
              <a:ext cx="1277286" cy="84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63971" y="3196733"/>
              <a:ext cx="718546" cy="474029"/>
            </a:xfrm>
            <a:prstGeom prst="rect">
              <a:avLst/>
            </a:prstGeom>
            <a:noFill/>
          </p:spPr>
          <p:txBody>
            <a:bodyPr wrap="square" rtlCol="0">
              <a:spAutoFit/>
            </a:bodyPr>
            <a:lstStyle/>
            <a:p>
              <a:r>
                <a:rPr lang="en-US" sz="2400" dirty="0" smtClean="0"/>
                <a:t>w</a:t>
              </a:r>
              <a:r>
                <a:rPr lang="en-US" sz="2400" baseline="-25000" dirty="0" smtClean="0"/>
                <a:t>1</a:t>
              </a:r>
              <a:endParaRPr lang="en-US" sz="2400" baseline="-25000" dirty="0"/>
            </a:p>
          </p:txBody>
        </p:sp>
        <p:sp>
          <p:nvSpPr>
            <p:cNvPr id="26" name="TextBox 25"/>
            <p:cNvSpPr txBox="1"/>
            <p:nvPr/>
          </p:nvSpPr>
          <p:spPr>
            <a:xfrm>
              <a:off x="6686899" y="3386917"/>
              <a:ext cx="445951" cy="646331"/>
            </a:xfrm>
            <a:prstGeom prst="rect">
              <a:avLst/>
            </a:prstGeom>
            <a:noFill/>
          </p:spPr>
          <p:txBody>
            <a:bodyPr wrap="square" rtlCol="0">
              <a:spAutoFit/>
            </a:bodyPr>
            <a:lstStyle/>
            <a:p>
              <a:r>
                <a:rPr lang="en-US" sz="3600" dirty="0" smtClean="0">
                  <a:solidFill>
                    <a:srgbClr val="FF0000"/>
                  </a:solidFill>
                </a:rPr>
                <a:t>X</a:t>
              </a:r>
              <a:endParaRPr lang="en-US" sz="3600" dirty="0">
                <a:solidFill>
                  <a:srgbClr val="FF0000"/>
                </a:solidFill>
              </a:endParaRPr>
            </a:p>
          </p:txBody>
        </p:sp>
        <p:cxnSp>
          <p:nvCxnSpPr>
            <p:cNvPr id="27" name="Straight Arrow Connector 26"/>
            <p:cNvCxnSpPr/>
            <p:nvPr/>
          </p:nvCxnSpPr>
          <p:spPr>
            <a:xfrm>
              <a:off x="9806344" y="3710082"/>
              <a:ext cx="4631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10296142" y="3359217"/>
                  <a:ext cx="687355" cy="7017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rgbClr val="FF0000"/>
                                </a:solidFill>
                                <a:latin typeface="Cambria Math" charset="0"/>
                              </a:rPr>
                            </m:ctrlPr>
                          </m:dPr>
                          <m:e>
                            <m:f>
                              <m:fPr>
                                <m:type m:val="noBar"/>
                                <m:ctrlPr>
                                  <a:rPr lang="en-US" sz="2400" i="1" smtClean="0">
                                    <a:solidFill>
                                      <a:srgbClr val="FF0000"/>
                                    </a:solidFill>
                                    <a:latin typeface="Cambria Math" charset="0"/>
                                  </a:rPr>
                                </m:ctrlPr>
                              </m:fPr>
                              <m:num>
                                <m:r>
                                  <a:rPr lang="en-US" sz="2400" b="0" i="1" smtClean="0">
                                    <a:solidFill>
                                      <a:srgbClr val="FF0000"/>
                                    </a:solidFill>
                                    <a:latin typeface="Cambria Math" charset="0"/>
                                  </a:rPr>
                                  <m:t>0</m:t>
                                </m:r>
                              </m:num>
                              <m:den>
                                <m:r>
                                  <a:rPr lang="en-US" sz="2400" b="0" i="1" smtClean="0">
                                    <a:solidFill>
                                      <a:srgbClr val="FF0000"/>
                                    </a:solidFill>
                                    <a:latin typeface="Cambria Math" charset="0"/>
                                  </a:rPr>
                                  <m:t>1</m:t>
                                </m:r>
                              </m:den>
                            </m:f>
                          </m:e>
                        </m:d>
                      </m:oMath>
                    </m:oMathPara>
                  </a14:m>
                  <a:endParaRPr lang="en-US" sz="2400" dirty="0">
                    <a:solidFill>
                      <a:srgbClr val="FF0000"/>
                    </a:solidFill>
                  </a:endParaRPr>
                </a:p>
              </p:txBody>
            </p:sp>
          </mc:Choice>
          <mc:Fallback xmlns="">
            <p:sp>
              <p:nvSpPr>
                <p:cNvPr id="147" name="TextBox 146"/>
                <p:cNvSpPr txBox="1">
                  <a:spLocks noRot="1" noChangeAspect="1" noMove="1" noResize="1" noEditPoints="1" noAdjustHandles="1" noChangeArrowheads="1" noChangeShapeType="1" noTextEdit="1"/>
                </p:cNvSpPr>
                <p:nvPr/>
              </p:nvSpPr>
              <p:spPr>
                <a:xfrm>
                  <a:off x="10296142" y="3359217"/>
                  <a:ext cx="687355" cy="701731"/>
                </a:xfrm>
                <a:prstGeom prst="rect">
                  <a:avLst/>
                </a:prstGeom>
                <a:blipFill rotWithShape="0">
                  <a:blip r:embed="rId4"/>
                  <a:stretch>
                    <a:fillRect/>
                  </a:stretch>
                </a:blipFill>
              </p:spPr>
              <p:txBody>
                <a:bodyPr/>
                <a:lstStyle/>
                <a:p>
                  <a:r>
                    <a:rPr lang="en-US">
                      <a:noFill/>
                    </a:rPr>
                    <a:t> </a:t>
                  </a:r>
                </a:p>
              </p:txBody>
            </p:sp>
          </mc:Fallback>
        </mc:AlternateContent>
        <p:sp>
          <p:nvSpPr>
            <p:cNvPr id="29" name="Oval 28"/>
            <p:cNvSpPr/>
            <p:nvPr/>
          </p:nvSpPr>
          <p:spPr>
            <a:xfrm>
              <a:off x="7145559" y="3420583"/>
              <a:ext cx="578999" cy="578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14126" y="2849887"/>
              <a:ext cx="965329" cy="461665"/>
            </a:xfrm>
            <a:prstGeom prst="rect">
              <a:avLst/>
            </a:prstGeom>
          </p:spPr>
          <p:txBody>
            <a:bodyPr wrap="none">
              <a:spAutoFit/>
            </a:bodyPr>
            <a:lstStyle/>
            <a:p>
              <a:r>
                <a:rPr lang="en-US" sz="2400" dirty="0" smtClean="0"/>
                <a:t>Node</a:t>
              </a:r>
              <a:r>
                <a:rPr lang="en-US" sz="2400" baseline="-25000" dirty="0" smtClean="0"/>
                <a:t>1</a:t>
              </a:r>
              <a:endParaRPr lang="en-US" sz="2400" dirty="0"/>
            </a:p>
          </p:txBody>
        </p:sp>
      </p:grpSp>
      <p:pic>
        <p:nvPicPr>
          <p:cNvPr id="31" name="Picture 30"/>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577810" y="2077642"/>
            <a:ext cx="4663440" cy="3108960"/>
          </a:xfrm>
          <a:prstGeom prst="rect">
            <a:avLst/>
          </a:prstGeom>
        </p:spPr>
      </p:pic>
    </p:spTree>
    <p:extLst>
      <p:ext uri="{BB962C8B-B14F-4D97-AF65-F5344CB8AC3E}">
        <p14:creationId xmlns:p14="http://schemas.microsoft.com/office/powerpoint/2010/main" val="1694772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Information Processing in a VERY Simple Neural network</a:t>
            </a:r>
            <a:endParaRPr lang="en-US" sz="3600" b="1" dirty="0" smtClean="0">
              <a:solidFill>
                <a:schemeClr val="bg1"/>
              </a:solidFill>
              <a:effectLst/>
            </a:endParaRPr>
          </a:p>
        </p:txBody>
      </p:sp>
      <p:sp>
        <p:nvSpPr>
          <p:cNvPr id="6" name="TextBox 5"/>
          <p:cNvSpPr txBox="1"/>
          <p:nvPr/>
        </p:nvSpPr>
        <p:spPr>
          <a:xfrm>
            <a:off x="6400799" y="1431985"/>
            <a:ext cx="5400136" cy="3724096"/>
          </a:xfrm>
          <a:prstGeom prst="rect">
            <a:avLst/>
          </a:prstGeom>
          <a:noFill/>
        </p:spPr>
        <p:txBody>
          <a:bodyPr wrap="square" rtlCol="0">
            <a:spAutoFit/>
          </a:bodyPr>
          <a:lstStyle/>
          <a:p>
            <a:r>
              <a:rPr lang="en-US" sz="2800" dirty="0" smtClean="0"/>
              <a:t>How to pick the weights and biases?</a:t>
            </a:r>
          </a:p>
          <a:p>
            <a:endParaRPr lang="en-US" sz="2800" dirty="0" smtClean="0"/>
          </a:p>
          <a:p>
            <a:r>
              <a:rPr lang="en-US" sz="2400" dirty="0" smtClean="0"/>
              <a:t>First, we need a measure of how good the neural network’s prediction is</a:t>
            </a:r>
          </a:p>
          <a:p>
            <a:endParaRPr lang="en-US" sz="2400" dirty="0" smtClean="0"/>
          </a:p>
          <a:p>
            <a:r>
              <a:rPr lang="en-US" sz="2400" dirty="0" smtClean="0"/>
              <a:t>This is done with a loss function!</a:t>
            </a:r>
          </a:p>
          <a:p>
            <a:endParaRPr lang="en-US" sz="2400" baseline="-25000" dirty="0"/>
          </a:p>
          <a:p>
            <a:endParaRPr lang="en-US" sz="2400" baseline="-25000" dirty="0" smtClean="0"/>
          </a:p>
          <a:p>
            <a:r>
              <a:rPr lang="en-US" sz="2400" dirty="0" smtClean="0"/>
              <a:t>Error = </a:t>
            </a:r>
            <a:r>
              <a:rPr lang="en-US" sz="2400" dirty="0" err="1"/>
              <a:t>D</a:t>
            </a:r>
            <a:r>
              <a:rPr lang="en-US" sz="2400" dirty="0" err="1" smtClean="0"/>
              <a:t>ist</a:t>
            </a:r>
            <a:r>
              <a:rPr lang="en-US" sz="2400" dirty="0" smtClean="0"/>
              <a:t>( Output – Ground Truth)</a:t>
            </a:r>
            <a:endParaRPr lang="en-US" sz="2400" baseline="-25000" dirty="0"/>
          </a:p>
        </p:txBody>
      </p:sp>
      <p:sp>
        <p:nvSpPr>
          <p:cNvPr id="35" name="TextBox 34"/>
          <p:cNvSpPr txBox="1"/>
          <p:nvPr/>
        </p:nvSpPr>
        <p:spPr>
          <a:xfrm>
            <a:off x="1550497" y="4276388"/>
            <a:ext cx="3280294" cy="461665"/>
          </a:xfrm>
          <a:prstGeom prst="rect">
            <a:avLst/>
          </a:prstGeom>
          <a:noFill/>
        </p:spPr>
        <p:txBody>
          <a:bodyPr wrap="square" rtlCol="0">
            <a:spAutoFit/>
          </a:bodyPr>
          <a:lstStyle/>
          <a:p>
            <a:pPr algn="ctr"/>
            <a:r>
              <a:rPr lang="en-US" sz="2400" dirty="0" smtClean="0"/>
              <a:t>Node</a:t>
            </a:r>
            <a:r>
              <a:rPr lang="en-US" sz="2400" baseline="-25000" dirty="0" smtClean="0"/>
              <a:t>1</a:t>
            </a:r>
            <a:r>
              <a:rPr lang="en-US" sz="2400" dirty="0" smtClean="0"/>
              <a:t> </a:t>
            </a:r>
            <a:r>
              <a:rPr lang="en-US" sz="2400" smtClean="0"/>
              <a:t>= </a:t>
            </a:r>
            <a:r>
              <a:rPr lang="en-US" sz="2400" smtClean="0"/>
              <a:t>f(w</a:t>
            </a:r>
            <a:r>
              <a:rPr lang="en-US" sz="2400" baseline="-25000" smtClean="0"/>
              <a:t>1</a:t>
            </a:r>
            <a:r>
              <a:rPr lang="en-US" sz="2400" smtClean="0"/>
              <a:t>X </a:t>
            </a:r>
            <a:r>
              <a:rPr lang="en-US" sz="2400" smtClean="0"/>
              <a:t>+ b)</a:t>
            </a:r>
            <a:endParaRPr lang="en-US" sz="2400" baseline="-25000" dirty="0"/>
          </a:p>
        </p:txBody>
      </p:sp>
      <p:grpSp>
        <p:nvGrpSpPr>
          <p:cNvPr id="36" name="Group 35"/>
          <p:cNvGrpSpPr/>
          <p:nvPr/>
        </p:nvGrpSpPr>
        <p:grpSpPr>
          <a:xfrm>
            <a:off x="714036" y="2526175"/>
            <a:ext cx="4296598" cy="1225955"/>
            <a:chOff x="6686899" y="2849887"/>
            <a:chExt cx="4296598" cy="1225955"/>
          </a:xfrm>
        </p:grpSpPr>
        <p:sp>
          <p:nvSpPr>
            <p:cNvPr id="37" name="Oval 36"/>
            <p:cNvSpPr/>
            <p:nvPr/>
          </p:nvSpPr>
          <p:spPr>
            <a:xfrm>
              <a:off x="9014767" y="3344322"/>
              <a:ext cx="731520" cy="73152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flipV="1">
              <a:off x="7724558" y="3701648"/>
              <a:ext cx="1277286" cy="84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63971" y="3196733"/>
              <a:ext cx="718546" cy="474029"/>
            </a:xfrm>
            <a:prstGeom prst="rect">
              <a:avLst/>
            </a:prstGeom>
            <a:noFill/>
          </p:spPr>
          <p:txBody>
            <a:bodyPr wrap="square" rtlCol="0">
              <a:spAutoFit/>
            </a:bodyPr>
            <a:lstStyle/>
            <a:p>
              <a:r>
                <a:rPr lang="en-US" sz="2400" dirty="0" smtClean="0"/>
                <a:t>w</a:t>
              </a:r>
              <a:r>
                <a:rPr lang="en-US" sz="2400" baseline="-25000" dirty="0" smtClean="0"/>
                <a:t>1</a:t>
              </a:r>
              <a:endParaRPr lang="en-US" sz="2400" baseline="-25000" dirty="0"/>
            </a:p>
          </p:txBody>
        </p:sp>
        <p:sp>
          <p:nvSpPr>
            <p:cNvPr id="40" name="TextBox 39"/>
            <p:cNvSpPr txBox="1"/>
            <p:nvPr/>
          </p:nvSpPr>
          <p:spPr>
            <a:xfrm>
              <a:off x="6686899" y="3386917"/>
              <a:ext cx="445951" cy="646331"/>
            </a:xfrm>
            <a:prstGeom prst="rect">
              <a:avLst/>
            </a:prstGeom>
            <a:noFill/>
          </p:spPr>
          <p:txBody>
            <a:bodyPr wrap="square" rtlCol="0">
              <a:spAutoFit/>
            </a:bodyPr>
            <a:lstStyle/>
            <a:p>
              <a:r>
                <a:rPr lang="en-US" sz="3600" dirty="0" smtClean="0">
                  <a:solidFill>
                    <a:srgbClr val="FF0000"/>
                  </a:solidFill>
                </a:rPr>
                <a:t>X</a:t>
              </a:r>
              <a:endParaRPr lang="en-US" sz="3600" dirty="0">
                <a:solidFill>
                  <a:srgbClr val="FF0000"/>
                </a:solidFill>
              </a:endParaRPr>
            </a:p>
          </p:txBody>
        </p:sp>
        <p:cxnSp>
          <p:nvCxnSpPr>
            <p:cNvPr id="41" name="Straight Arrow Connector 40"/>
            <p:cNvCxnSpPr/>
            <p:nvPr/>
          </p:nvCxnSpPr>
          <p:spPr>
            <a:xfrm>
              <a:off x="9806344" y="3710082"/>
              <a:ext cx="4631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10296142" y="3359217"/>
                  <a:ext cx="687355" cy="7017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rgbClr val="FF0000"/>
                                </a:solidFill>
                                <a:latin typeface="Cambria Math" charset="0"/>
                              </a:rPr>
                            </m:ctrlPr>
                          </m:dPr>
                          <m:e>
                            <m:f>
                              <m:fPr>
                                <m:type m:val="noBar"/>
                                <m:ctrlPr>
                                  <a:rPr lang="en-US" sz="2400" i="1" smtClean="0">
                                    <a:solidFill>
                                      <a:srgbClr val="FF0000"/>
                                    </a:solidFill>
                                    <a:latin typeface="Cambria Math" charset="0"/>
                                  </a:rPr>
                                </m:ctrlPr>
                              </m:fPr>
                              <m:num>
                                <m:r>
                                  <a:rPr lang="en-US" sz="2400" b="0" i="1" smtClean="0">
                                    <a:solidFill>
                                      <a:srgbClr val="FF0000"/>
                                    </a:solidFill>
                                    <a:latin typeface="Cambria Math" charset="0"/>
                                  </a:rPr>
                                  <m:t>0</m:t>
                                </m:r>
                              </m:num>
                              <m:den>
                                <m:r>
                                  <a:rPr lang="en-US" sz="2400" b="0" i="1" smtClean="0">
                                    <a:solidFill>
                                      <a:srgbClr val="FF0000"/>
                                    </a:solidFill>
                                    <a:latin typeface="Cambria Math" charset="0"/>
                                  </a:rPr>
                                  <m:t>1</m:t>
                                </m:r>
                              </m:den>
                            </m:f>
                          </m:e>
                        </m:d>
                      </m:oMath>
                    </m:oMathPara>
                  </a14:m>
                  <a:endParaRPr lang="en-US" sz="2400" dirty="0">
                    <a:solidFill>
                      <a:srgbClr val="FF0000"/>
                    </a:solidFill>
                  </a:endParaRPr>
                </a:p>
              </p:txBody>
            </p:sp>
          </mc:Choice>
          <mc:Fallback xmlns="">
            <p:sp>
              <p:nvSpPr>
                <p:cNvPr id="147" name="TextBox 146"/>
                <p:cNvSpPr txBox="1">
                  <a:spLocks noRot="1" noChangeAspect="1" noMove="1" noResize="1" noEditPoints="1" noAdjustHandles="1" noChangeArrowheads="1" noChangeShapeType="1" noTextEdit="1"/>
                </p:cNvSpPr>
                <p:nvPr/>
              </p:nvSpPr>
              <p:spPr>
                <a:xfrm>
                  <a:off x="10296142" y="3359217"/>
                  <a:ext cx="687355" cy="701731"/>
                </a:xfrm>
                <a:prstGeom prst="rect">
                  <a:avLst/>
                </a:prstGeom>
                <a:blipFill rotWithShape="0">
                  <a:blip r:embed="rId4"/>
                  <a:stretch>
                    <a:fillRect/>
                  </a:stretch>
                </a:blipFill>
              </p:spPr>
              <p:txBody>
                <a:bodyPr/>
                <a:lstStyle/>
                <a:p>
                  <a:r>
                    <a:rPr lang="en-US">
                      <a:noFill/>
                    </a:rPr>
                    <a:t> </a:t>
                  </a:r>
                </a:p>
              </p:txBody>
            </p:sp>
          </mc:Fallback>
        </mc:AlternateContent>
        <p:sp>
          <p:nvSpPr>
            <p:cNvPr id="43" name="Oval 42"/>
            <p:cNvSpPr/>
            <p:nvPr/>
          </p:nvSpPr>
          <p:spPr>
            <a:xfrm>
              <a:off x="7145559" y="3420583"/>
              <a:ext cx="578999" cy="578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9314126" y="2849887"/>
              <a:ext cx="965329" cy="461665"/>
            </a:xfrm>
            <a:prstGeom prst="rect">
              <a:avLst/>
            </a:prstGeom>
          </p:spPr>
          <p:txBody>
            <a:bodyPr wrap="none">
              <a:spAutoFit/>
            </a:bodyPr>
            <a:lstStyle/>
            <a:p>
              <a:r>
                <a:rPr lang="en-US" sz="2400" dirty="0" smtClean="0"/>
                <a:t>Node</a:t>
              </a:r>
              <a:r>
                <a:rPr lang="en-US" sz="2400" baseline="-25000" dirty="0" smtClean="0"/>
                <a:t>1</a:t>
              </a:r>
              <a:endParaRPr lang="en-US" sz="2400" dirty="0"/>
            </a:p>
          </p:txBody>
        </p:sp>
      </p:grpSp>
      <p:pic>
        <p:nvPicPr>
          <p:cNvPr id="45" name="Picture 44"/>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577810" y="2077642"/>
            <a:ext cx="4663440" cy="3108960"/>
          </a:xfrm>
          <a:prstGeom prst="rect">
            <a:avLst/>
          </a:prstGeom>
        </p:spPr>
      </p:pic>
    </p:spTree>
    <p:extLst>
      <p:ext uri="{BB962C8B-B14F-4D97-AF65-F5344CB8AC3E}">
        <p14:creationId xmlns:p14="http://schemas.microsoft.com/office/powerpoint/2010/main" val="695595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4286" y="1364974"/>
            <a:ext cx="11794435" cy="4797287"/>
          </a:xfrm>
        </p:spPr>
        <p:txBody>
          <a:bodyPr>
            <a:normAutofit/>
          </a:bodyPr>
          <a:lstStyle/>
          <a:p>
            <a:r>
              <a:rPr lang="en-US" sz="3600" i="1" dirty="0" smtClean="0"/>
              <a:t>Basic </a:t>
            </a:r>
            <a:r>
              <a:rPr lang="en-US" sz="3600" i="1" dirty="0"/>
              <a:t>mathematical overview of deep neural </a:t>
            </a:r>
            <a:r>
              <a:rPr lang="en-US" sz="3600" i="1" dirty="0" smtClean="0"/>
              <a:t>networks</a:t>
            </a:r>
            <a:br>
              <a:rPr lang="en-US" sz="3600" i="1" dirty="0" smtClean="0"/>
            </a:br>
            <a:endParaRPr lang="en-US" sz="3600" i="1" dirty="0" smtClean="0"/>
          </a:p>
          <a:p>
            <a:r>
              <a:rPr lang="en-US" sz="3600" b="0" i="1" dirty="0" smtClean="0">
                <a:effectLst/>
              </a:rPr>
              <a:t>The importance of training data</a:t>
            </a:r>
            <a:endParaRPr lang="en-US" sz="3600" b="0" dirty="0" smtClean="0">
              <a:effectLst/>
            </a:endParaRPr>
          </a:p>
          <a:p>
            <a:pPr marL="0" indent="0">
              <a:buNone/>
            </a:pPr>
            <a:endParaRPr lang="en-US" b="0" dirty="0" smtClean="0">
              <a:effectLst/>
            </a:endParaRPr>
          </a:p>
        </p:txBody>
      </p:sp>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Demystifying </a:t>
            </a:r>
            <a:r>
              <a:rPr lang="en-US" sz="3600" b="1" dirty="0" smtClean="0">
                <a:solidFill>
                  <a:schemeClr val="bg1"/>
                </a:solidFill>
              </a:rPr>
              <a:t>Deep Learning </a:t>
            </a:r>
            <a:endParaRPr lang="en-US" sz="3600" b="1" dirty="0" smtClean="0">
              <a:solidFill>
                <a:schemeClr val="bg1"/>
              </a:solidFill>
              <a:effectLst/>
            </a:endParaRPr>
          </a:p>
        </p:txBody>
      </p:sp>
    </p:spTree>
    <p:extLst>
      <p:ext uri="{BB962C8B-B14F-4D97-AF65-F5344CB8AC3E}">
        <p14:creationId xmlns:p14="http://schemas.microsoft.com/office/powerpoint/2010/main" val="572011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Information Processing in a VERY Simple Neural network</a:t>
            </a:r>
            <a:endParaRPr lang="en-US" sz="3600" b="1" dirty="0" smtClean="0">
              <a:solidFill>
                <a:schemeClr val="bg1"/>
              </a:solidFill>
              <a:effectLst/>
            </a:endParaRPr>
          </a:p>
        </p:txBody>
      </p:sp>
      <mc:AlternateContent xmlns:mc="http://schemas.openxmlformats.org/markup-compatibility/2006" xmlns:a14="http://schemas.microsoft.com/office/drawing/2010/main">
        <mc:Choice Requires="a14">
          <p:sp>
            <p:nvSpPr>
              <p:cNvPr id="6" name="TextBox 5"/>
              <p:cNvSpPr txBox="1"/>
              <p:nvPr/>
            </p:nvSpPr>
            <p:spPr>
              <a:xfrm>
                <a:off x="6400799" y="1431985"/>
                <a:ext cx="5400136" cy="5202065"/>
              </a:xfrm>
              <a:prstGeom prst="rect">
                <a:avLst/>
              </a:prstGeom>
              <a:noFill/>
            </p:spPr>
            <p:txBody>
              <a:bodyPr wrap="square" rtlCol="0">
                <a:spAutoFit/>
              </a:bodyPr>
              <a:lstStyle/>
              <a:p>
                <a:r>
                  <a:rPr lang="en-US" sz="2800" dirty="0" smtClean="0"/>
                  <a:t>How to pick the weights and biases?</a:t>
                </a:r>
              </a:p>
              <a:p>
                <a:endParaRPr lang="en-US" sz="2400" baseline="-25000" dirty="0" smtClean="0"/>
              </a:p>
              <a:p>
                <a:r>
                  <a:rPr lang="en-US" sz="2400" dirty="0" smtClean="0"/>
                  <a:t>Error = </a:t>
                </a:r>
                <a:r>
                  <a:rPr lang="en-US" sz="2400" dirty="0" err="1"/>
                  <a:t>D</a:t>
                </a:r>
                <a:r>
                  <a:rPr lang="en-US" sz="2400" dirty="0" err="1" smtClean="0"/>
                  <a:t>ist</a:t>
                </a:r>
                <a:r>
                  <a:rPr lang="en-US" sz="2400" dirty="0" smtClean="0"/>
                  <a:t>( Node</a:t>
                </a:r>
                <a:r>
                  <a:rPr lang="en-US" sz="2400" baseline="-25000" dirty="0" smtClean="0"/>
                  <a:t>1</a:t>
                </a:r>
                <a:r>
                  <a:rPr lang="en-US" sz="2400" dirty="0" smtClean="0"/>
                  <a:t> – Ground Truth)</a:t>
                </a:r>
              </a:p>
              <a:p>
                <a:endParaRPr lang="en-US" sz="2400" baseline="-25000" dirty="0"/>
              </a:p>
              <a:p>
                <a:r>
                  <a:rPr lang="en-US" sz="2400" dirty="0" smtClean="0"/>
                  <a:t>Examples of Loss Functions:</a:t>
                </a:r>
              </a:p>
              <a:p>
                <a:endParaRPr lang="en-US" sz="2400" baseline="-25000" dirty="0"/>
              </a:p>
              <a:p>
                <a:r>
                  <a:rPr lang="en-US" sz="2400" dirty="0" smtClean="0"/>
                  <a:t>Mean Square Error</a:t>
                </a:r>
                <a:endParaRPr lang="en-US" sz="2400" dirty="0"/>
              </a:p>
              <a:p>
                <a:r>
                  <a:rPr lang="en-US" sz="2400" dirty="0" smtClean="0"/>
                  <a:t>MSE = </a:t>
                </a:r>
                <a14:m>
                  <m:oMath xmlns:m="http://schemas.openxmlformats.org/officeDocument/2006/math">
                    <m:f>
                      <m:fPr>
                        <m:ctrlPr>
                          <a:rPr lang="en-US" sz="2400" i="1" smtClean="0">
                            <a:latin typeface="Cambria Math" charset="0"/>
                          </a:rPr>
                        </m:ctrlPr>
                      </m:fPr>
                      <m:num>
                        <m:r>
                          <a:rPr lang="en-US" sz="2400" b="0" i="1" smtClean="0">
                            <a:latin typeface="Cambria Math" charset="0"/>
                          </a:rPr>
                          <m:t>1</m:t>
                        </m:r>
                      </m:num>
                      <m:den>
                        <m:r>
                          <a:rPr lang="en-US" sz="2400" b="0" i="1" smtClean="0">
                            <a:latin typeface="Cambria Math" charset="0"/>
                          </a:rPr>
                          <m:t>𝑛</m:t>
                        </m:r>
                      </m:den>
                    </m:f>
                    <m:nary>
                      <m:naryPr>
                        <m:chr m:val="∑"/>
                        <m:ctrlPr>
                          <a:rPr lang="en-US" sz="2400" i="1" smtClean="0">
                            <a:latin typeface="Cambria Math" charset="0"/>
                          </a:rPr>
                        </m:ctrlPr>
                      </m:naryPr>
                      <m:sub>
                        <m:r>
                          <m:rPr>
                            <m:brk m:alnAt="23"/>
                          </m:rPr>
                          <a:rPr lang="en-US" sz="2400" b="0" i="1" smtClean="0">
                            <a:latin typeface="Cambria Math" charset="0"/>
                          </a:rPr>
                          <m:t>1</m:t>
                        </m:r>
                      </m:sub>
                      <m:sup>
                        <m:r>
                          <a:rPr lang="en-US" sz="2400" b="0" i="1" smtClean="0">
                            <a:latin typeface="Cambria Math" charset="0"/>
                          </a:rPr>
                          <m:t>𝑛</m:t>
                        </m:r>
                      </m:sup>
                      <m:e>
                        <m:sSup>
                          <m:sSupPr>
                            <m:ctrlPr>
                              <a:rPr lang="en-US" sz="2400" i="1" smtClean="0">
                                <a:latin typeface="Cambria Math" charset="0"/>
                              </a:rPr>
                            </m:ctrlPr>
                          </m:sSupPr>
                          <m:e>
                            <m:r>
                              <a:rPr lang="en-US" sz="2400" b="0" i="1" smtClean="0">
                                <a:latin typeface="Cambria Math" charset="0"/>
                              </a:rPr>
                              <m:t>(</m:t>
                            </m:r>
                            <m:r>
                              <a:rPr lang="en-US" sz="2400" b="0" i="1" smtClean="0">
                                <a:latin typeface="Cambria Math" charset="0"/>
                              </a:rPr>
                              <m:t>𝑂𝑢𝑡𝑝𝑢𝑡</m:t>
                            </m:r>
                            <m:r>
                              <a:rPr lang="en-US" sz="2400" b="0" i="1" smtClean="0">
                                <a:latin typeface="Cambria Math" charset="0"/>
                              </a:rPr>
                              <m:t> −</m:t>
                            </m:r>
                            <m:r>
                              <a:rPr lang="en-US" sz="2400" b="0" i="1" smtClean="0">
                                <a:latin typeface="Cambria Math" charset="0"/>
                              </a:rPr>
                              <m:t>𝐺𝑟𝑜𝑢𝑛𝑑𝑇𝑟𝑢𝑡h</m:t>
                            </m:r>
                            <m:r>
                              <a:rPr lang="en-US" sz="2400" b="0" i="1" smtClean="0">
                                <a:latin typeface="Cambria Math" charset="0"/>
                              </a:rPr>
                              <m:t>)</m:t>
                            </m:r>
                          </m:e>
                          <m:sup>
                            <m:r>
                              <a:rPr lang="en-US" sz="2400" b="0" i="1" smtClean="0">
                                <a:latin typeface="Cambria Math" charset="0"/>
                              </a:rPr>
                              <m:t>2</m:t>
                            </m:r>
                          </m:sup>
                        </m:sSup>
                      </m:e>
                    </m:nary>
                  </m:oMath>
                </a14:m>
                <a:endParaRPr lang="en-US" sz="2400" dirty="0" smtClean="0"/>
              </a:p>
              <a:p>
                <a:endParaRPr lang="en-US" sz="2400" dirty="0" smtClean="0"/>
              </a:p>
              <a:p>
                <a:r>
                  <a:rPr lang="en-US" sz="2400" dirty="0" smtClean="0"/>
                  <a:t>Mean Absolute Error</a:t>
                </a:r>
                <a:endParaRPr lang="en-US" sz="2400" dirty="0"/>
              </a:p>
              <a:p>
                <a:r>
                  <a:rPr lang="en-US" sz="2400" dirty="0" smtClean="0"/>
                  <a:t>MAE = </a:t>
                </a:r>
                <a14:m>
                  <m:oMath xmlns:m="http://schemas.openxmlformats.org/officeDocument/2006/math">
                    <m:f>
                      <m:fPr>
                        <m:ctrlPr>
                          <a:rPr lang="en-US" sz="2400" i="1" smtClean="0">
                            <a:latin typeface="Cambria Math" charset="0"/>
                          </a:rPr>
                        </m:ctrlPr>
                      </m:fPr>
                      <m:num>
                        <m:r>
                          <a:rPr lang="en-US" sz="2400" b="0" i="1" smtClean="0">
                            <a:latin typeface="Cambria Math" charset="0"/>
                          </a:rPr>
                          <m:t>1</m:t>
                        </m:r>
                      </m:num>
                      <m:den>
                        <m:r>
                          <a:rPr lang="en-US" sz="2400" b="0" i="1" smtClean="0">
                            <a:latin typeface="Cambria Math" charset="0"/>
                          </a:rPr>
                          <m:t>𝑛</m:t>
                        </m:r>
                      </m:den>
                    </m:f>
                    <m:nary>
                      <m:naryPr>
                        <m:chr m:val="∑"/>
                        <m:ctrlPr>
                          <a:rPr lang="en-US" sz="2400" i="1" smtClean="0">
                            <a:latin typeface="Cambria Math" charset="0"/>
                          </a:rPr>
                        </m:ctrlPr>
                      </m:naryPr>
                      <m:sub>
                        <m:r>
                          <m:rPr>
                            <m:brk m:alnAt="23"/>
                          </m:rPr>
                          <a:rPr lang="en-US" sz="2400" b="0" i="1" smtClean="0">
                            <a:latin typeface="Cambria Math" charset="0"/>
                          </a:rPr>
                          <m:t>1</m:t>
                        </m:r>
                      </m:sub>
                      <m:sup>
                        <m:r>
                          <a:rPr lang="en-US" sz="2400" b="0" i="1" smtClean="0">
                            <a:latin typeface="Cambria Math" charset="0"/>
                          </a:rPr>
                          <m:t>𝑛</m:t>
                        </m:r>
                      </m:sup>
                      <m:e>
                        <m:d>
                          <m:dPr>
                            <m:begChr m:val="|"/>
                            <m:endChr m:val="|"/>
                            <m:ctrlPr>
                              <a:rPr lang="en-US" sz="2400" b="0" i="1" smtClean="0">
                                <a:latin typeface="Cambria Math" charset="0"/>
                              </a:rPr>
                            </m:ctrlPr>
                          </m:dPr>
                          <m:e>
                            <m:r>
                              <a:rPr lang="en-US" sz="2400" b="0" i="1" smtClean="0">
                                <a:latin typeface="Cambria Math" charset="0"/>
                              </a:rPr>
                              <m:t>𝑂𝑢𝑡𝑝𝑢𝑡</m:t>
                            </m:r>
                            <m:r>
                              <a:rPr lang="en-US" sz="2400" b="0" i="1" smtClean="0">
                                <a:latin typeface="Cambria Math" charset="0"/>
                              </a:rPr>
                              <m:t> −</m:t>
                            </m:r>
                            <m:r>
                              <a:rPr lang="en-US" sz="2400" b="0" i="1" smtClean="0">
                                <a:latin typeface="Cambria Math" charset="0"/>
                              </a:rPr>
                              <m:t>𝐺𝑟𝑜𝑢𝑛𝑑𝑇𝑟𝑢𝑡h</m:t>
                            </m:r>
                          </m:e>
                        </m:d>
                      </m:e>
                    </m:nary>
                  </m:oMath>
                </a14:m>
                <a:endParaRPr lang="en-US" sz="2400" dirty="0" smtClean="0"/>
              </a:p>
              <a:p>
                <a:endParaRPr lang="en-US" sz="2400" dirty="0" smtClean="0"/>
              </a:p>
              <a:p>
                <a:endParaRPr lang="en-US" sz="2400" baseline="-25000" dirty="0"/>
              </a:p>
            </p:txBody>
          </p:sp>
        </mc:Choice>
        <mc:Fallback xmlns="">
          <p:sp>
            <p:nvSpPr>
              <p:cNvPr id="6" name="TextBox 5"/>
              <p:cNvSpPr txBox="1">
                <a:spLocks noRot="1" noChangeAspect="1" noMove="1" noResize="1" noEditPoints="1" noAdjustHandles="1" noChangeArrowheads="1" noChangeShapeType="1" noTextEdit="1"/>
              </p:cNvSpPr>
              <p:nvPr/>
            </p:nvSpPr>
            <p:spPr>
              <a:xfrm>
                <a:off x="6400799" y="1431985"/>
                <a:ext cx="5400136" cy="5202065"/>
              </a:xfrm>
              <a:prstGeom prst="rect">
                <a:avLst/>
              </a:prstGeom>
              <a:blipFill rotWithShape="0">
                <a:blip r:embed="rId3"/>
                <a:stretch>
                  <a:fillRect l="-2257" t="-1172"/>
                </a:stretch>
              </a:blipFill>
            </p:spPr>
            <p:txBody>
              <a:bodyPr/>
              <a:lstStyle/>
              <a:p>
                <a:r>
                  <a:rPr lang="en-US">
                    <a:noFill/>
                  </a:rPr>
                  <a:t> </a:t>
                </a:r>
              </a:p>
            </p:txBody>
          </p:sp>
        </mc:Fallback>
      </mc:AlternateContent>
      <p:sp>
        <p:nvSpPr>
          <p:cNvPr id="35" name="TextBox 34"/>
          <p:cNvSpPr txBox="1"/>
          <p:nvPr/>
        </p:nvSpPr>
        <p:spPr>
          <a:xfrm>
            <a:off x="1550497" y="4276388"/>
            <a:ext cx="3280294" cy="461665"/>
          </a:xfrm>
          <a:prstGeom prst="rect">
            <a:avLst/>
          </a:prstGeom>
          <a:noFill/>
        </p:spPr>
        <p:txBody>
          <a:bodyPr wrap="square" rtlCol="0">
            <a:spAutoFit/>
          </a:bodyPr>
          <a:lstStyle/>
          <a:p>
            <a:pPr algn="ctr"/>
            <a:r>
              <a:rPr lang="en-US" sz="2400" dirty="0" smtClean="0"/>
              <a:t>Node</a:t>
            </a:r>
            <a:r>
              <a:rPr lang="en-US" sz="2400" baseline="-25000" dirty="0" smtClean="0"/>
              <a:t>1</a:t>
            </a:r>
            <a:r>
              <a:rPr lang="en-US" sz="2400" dirty="0" smtClean="0"/>
              <a:t> </a:t>
            </a:r>
            <a:r>
              <a:rPr lang="en-US" sz="2400" smtClean="0"/>
              <a:t>= </a:t>
            </a:r>
            <a:r>
              <a:rPr lang="en-US" sz="2400" smtClean="0"/>
              <a:t>f(w</a:t>
            </a:r>
            <a:r>
              <a:rPr lang="en-US" sz="2400" baseline="-25000" smtClean="0"/>
              <a:t>1</a:t>
            </a:r>
            <a:r>
              <a:rPr lang="en-US" sz="2400" smtClean="0"/>
              <a:t>X </a:t>
            </a:r>
            <a:r>
              <a:rPr lang="en-US" sz="2400" smtClean="0"/>
              <a:t>+ b)</a:t>
            </a:r>
            <a:endParaRPr lang="en-US" sz="2400" baseline="-25000" dirty="0"/>
          </a:p>
        </p:txBody>
      </p:sp>
      <p:grpSp>
        <p:nvGrpSpPr>
          <p:cNvPr id="36" name="Group 35"/>
          <p:cNvGrpSpPr/>
          <p:nvPr/>
        </p:nvGrpSpPr>
        <p:grpSpPr>
          <a:xfrm>
            <a:off x="714036" y="2526175"/>
            <a:ext cx="4296598" cy="1225955"/>
            <a:chOff x="6686899" y="2849887"/>
            <a:chExt cx="4296598" cy="1225955"/>
          </a:xfrm>
        </p:grpSpPr>
        <p:sp>
          <p:nvSpPr>
            <p:cNvPr id="37" name="Oval 36"/>
            <p:cNvSpPr/>
            <p:nvPr/>
          </p:nvSpPr>
          <p:spPr>
            <a:xfrm>
              <a:off x="9014767" y="3344322"/>
              <a:ext cx="731520" cy="73152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flipV="1">
              <a:off x="7724558" y="3701648"/>
              <a:ext cx="1277286" cy="84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63971" y="3196733"/>
              <a:ext cx="718546" cy="474029"/>
            </a:xfrm>
            <a:prstGeom prst="rect">
              <a:avLst/>
            </a:prstGeom>
            <a:noFill/>
          </p:spPr>
          <p:txBody>
            <a:bodyPr wrap="square" rtlCol="0">
              <a:spAutoFit/>
            </a:bodyPr>
            <a:lstStyle/>
            <a:p>
              <a:r>
                <a:rPr lang="en-US" sz="2400" dirty="0" smtClean="0"/>
                <a:t>w</a:t>
              </a:r>
              <a:r>
                <a:rPr lang="en-US" sz="2400" baseline="-25000" dirty="0" smtClean="0"/>
                <a:t>1</a:t>
              </a:r>
              <a:endParaRPr lang="en-US" sz="2400" baseline="-25000" dirty="0"/>
            </a:p>
          </p:txBody>
        </p:sp>
        <p:sp>
          <p:nvSpPr>
            <p:cNvPr id="40" name="TextBox 39"/>
            <p:cNvSpPr txBox="1"/>
            <p:nvPr/>
          </p:nvSpPr>
          <p:spPr>
            <a:xfrm>
              <a:off x="6686899" y="3386917"/>
              <a:ext cx="445951" cy="646331"/>
            </a:xfrm>
            <a:prstGeom prst="rect">
              <a:avLst/>
            </a:prstGeom>
            <a:noFill/>
          </p:spPr>
          <p:txBody>
            <a:bodyPr wrap="square" rtlCol="0">
              <a:spAutoFit/>
            </a:bodyPr>
            <a:lstStyle/>
            <a:p>
              <a:r>
                <a:rPr lang="en-US" sz="3600" dirty="0" smtClean="0">
                  <a:solidFill>
                    <a:srgbClr val="FF0000"/>
                  </a:solidFill>
                </a:rPr>
                <a:t>X</a:t>
              </a:r>
              <a:endParaRPr lang="en-US" sz="3600" dirty="0">
                <a:solidFill>
                  <a:srgbClr val="FF0000"/>
                </a:solidFill>
              </a:endParaRPr>
            </a:p>
          </p:txBody>
        </p:sp>
        <p:cxnSp>
          <p:nvCxnSpPr>
            <p:cNvPr id="41" name="Straight Arrow Connector 40"/>
            <p:cNvCxnSpPr/>
            <p:nvPr/>
          </p:nvCxnSpPr>
          <p:spPr>
            <a:xfrm>
              <a:off x="9806344" y="3710082"/>
              <a:ext cx="4631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10296142" y="3359217"/>
                  <a:ext cx="687355" cy="7017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rgbClr val="FF0000"/>
                                </a:solidFill>
                                <a:latin typeface="Cambria Math" charset="0"/>
                              </a:rPr>
                            </m:ctrlPr>
                          </m:dPr>
                          <m:e>
                            <m:f>
                              <m:fPr>
                                <m:type m:val="noBar"/>
                                <m:ctrlPr>
                                  <a:rPr lang="en-US" sz="2400" i="1" smtClean="0">
                                    <a:solidFill>
                                      <a:srgbClr val="FF0000"/>
                                    </a:solidFill>
                                    <a:latin typeface="Cambria Math" charset="0"/>
                                  </a:rPr>
                                </m:ctrlPr>
                              </m:fPr>
                              <m:num>
                                <m:r>
                                  <a:rPr lang="en-US" sz="2400" b="0" i="1" smtClean="0">
                                    <a:solidFill>
                                      <a:srgbClr val="FF0000"/>
                                    </a:solidFill>
                                    <a:latin typeface="Cambria Math" charset="0"/>
                                  </a:rPr>
                                  <m:t>0</m:t>
                                </m:r>
                              </m:num>
                              <m:den>
                                <m:r>
                                  <a:rPr lang="en-US" sz="2400" b="0" i="1" smtClean="0">
                                    <a:solidFill>
                                      <a:srgbClr val="FF0000"/>
                                    </a:solidFill>
                                    <a:latin typeface="Cambria Math" charset="0"/>
                                  </a:rPr>
                                  <m:t>1</m:t>
                                </m:r>
                              </m:den>
                            </m:f>
                          </m:e>
                        </m:d>
                      </m:oMath>
                    </m:oMathPara>
                  </a14:m>
                  <a:endParaRPr lang="en-US" sz="2400" dirty="0">
                    <a:solidFill>
                      <a:srgbClr val="FF0000"/>
                    </a:solidFill>
                  </a:endParaRPr>
                </a:p>
              </p:txBody>
            </p:sp>
          </mc:Choice>
          <mc:Fallback xmlns="">
            <p:sp>
              <p:nvSpPr>
                <p:cNvPr id="147" name="TextBox 146"/>
                <p:cNvSpPr txBox="1">
                  <a:spLocks noRot="1" noChangeAspect="1" noMove="1" noResize="1" noEditPoints="1" noAdjustHandles="1" noChangeArrowheads="1" noChangeShapeType="1" noTextEdit="1"/>
                </p:cNvSpPr>
                <p:nvPr/>
              </p:nvSpPr>
              <p:spPr>
                <a:xfrm>
                  <a:off x="10296142" y="3359217"/>
                  <a:ext cx="687355" cy="701731"/>
                </a:xfrm>
                <a:prstGeom prst="rect">
                  <a:avLst/>
                </a:prstGeom>
                <a:blipFill rotWithShape="0">
                  <a:blip r:embed="rId4"/>
                  <a:stretch>
                    <a:fillRect/>
                  </a:stretch>
                </a:blipFill>
              </p:spPr>
              <p:txBody>
                <a:bodyPr/>
                <a:lstStyle/>
                <a:p>
                  <a:r>
                    <a:rPr lang="en-US">
                      <a:noFill/>
                    </a:rPr>
                    <a:t> </a:t>
                  </a:r>
                </a:p>
              </p:txBody>
            </p:sp>
          </mc:Fallback>
        </mc:AlternateContent>
        <p:sp>
          <p:nvSpPr>
            <p:cNvPr id="43" name="Oval 42"/>
            <p:cNvSpPr/>
            <p:nvPr/>
          </p:nvSpPr>
          <p:spPr>
            <a:xfrm>
              <a:off x="7145559" y="3420583"/>
              <a:ext cx="578999" cy="578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9314126" y="2849887"/>
              <a:ext cx="965329" cy="461665"/>
            </a:xfrm>
            <a:prstGeom prst="rect">
              <a:avLst/>
            </a:prstGeom>
          </p:spPr>
          <p:txBody>
            <a:bodyPr wrap="none">
              <a:spAutoFit/>
            </a:bodyPr>
            <a:lstStyle/>
            <a:p>
              <a:r>
                <a:rPr lang="en-US" sz="2400" dirty="0" smtClean="0"/>
                <a:t>Node</a:t>
              </a:r>
              <a:r>
                <a:rPr lang="en-US" sz="2400" baseline="-25000" dirty="0" smtClean="0"/>
                <a:t>1</a:t>
              </a:r>
              <a:endParaRPr lang="en-US" sz="2400" dirty="0"/>
            </a:p>
          </p:txBody>
        </p:sp>
      </p:grpSp>
      <p:pic>
        <p:nvPicPr>
          <p:cNvPr id="45" name="Picture 44"/>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577810" y="2077642"/>
            <a:ext cx="4663440" cy="3108960"/>
          </a:xfrm>
          <a:prstGeom prst="rect">
            <a:avLst/>
          </a:prstGeom>
        </p:spPr>
      </p:pic>
    </p:spTree>
    <p:extLst>
      <p:ext uri="{BB962C8B-B14F-4D97-AF65-F5344CB8AC3E}">
        <p14:creationId xmlns:p14="http://schemas.microsoft.com/office/powerpoint/2010/main" val="1017380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Information Processing in a VERY Simple Neural network</a:t>
            </a:r>
            <a:endParaRPr lang="en-US" sz="3600" b="1" dirty="0" smtClean="0">
              <a:solidFill>
                <a:schemeClr val="bg1"/>
              </a:solidFill>
              <a:effectLst/>
            </a:endParaRPr>
          </a:p>
        </p:txBody>
      </p:sp>
      <p:sp>
        <p:nvSpPr>
          <p:cNvPr id="6" name="TextBox 5"/>
          <p:cNvSpPr txBox="1"/>
          <p:nvPr/>
        </p:nvSpPr>
        <p:spPr>
          <a:xfrm>
            <a:off x="6400799" y="1431985"/>
            <a:ext cx="5400136" cy="4647426"/>
          </a:xfrm>
          <a:prstGeom prst="rect">
            <a:avLst/>
          </a:prstGeom>
          <a:noFill/>
        </p:spPr>
        <p:txBody>
          <a:bodyPr wrap="square" rtlCol="0">
            <a:spAutoFit/>
          </a:bodyPr>
          <a:lstStyle/>
          <a:p>
            <a:r>
              <a:rPr lang="en-US" sz="2800" dirty="0" smtClean="0"/>
              <a:t>How to pick the weights and biases?</a:t>
            </a:r>
          </a:p>
          <a:p>
            <a:endParaRPr lang="en-US" sz="2400" baseline="-25000" dirty="0" smtClean="0"/>
          </a:p>
          <a:p>
            <a:r>
              <a:rPr lang="en-US" sz="2400" dirty="0" smtClean="0"/>
              <a:t>Error = </a:t>
            </a:r>
            <a:r>
              <a:rPr lang="en-US" sz="2400" dirty="0" err="1"/>
              <a:t>D</a:t>
            </a:r>
            <a:r>
              <a:rPr lang="en-US" sz="2400" dirty="0" err="1" smtClean="0"/>
              <a:t>ist</a:t>
            </a:r>
            <a:r>
              <a:rPr lang="en-US" sz="2400" dirty="0" smtClean="0"/>
              <a:t>( Node</a:t>
            </a:r>
            <a:r>
              <a:rPr lang="en-US" sz="2400" baseline="-25000" dirty="0" smtClean="0"/>
              <a:t>1</a:t>
            </a:r>
            <a:r>
              <a:rPr lang="en-US" sz="2400" dirty="0" smtClean="0"/>
              <a:t> – Ground Truth)</a:t>
            </a:r>
          </a:p>
          <a:p>
            <a:endParaRPr lang="en-US" sz="2400" baseline="-25000" dirty="0"/>
          </a:p>
          <a:p>
            <a:r>
              <a:rPr lang="en-US" sz="2400" dirty="0" smtClean="0"/>
              <a:t>Now we want to update the weights and biases of the network based upon this Error/loss function</a:t>
            </a:r>
          </a:p>
          <a:p>
            <a:endParaRPr lang="en-US" sz="2400" dirty="0" smtClean="0"/>
          </a:p>
          <a:p>
            <a:r>
              <a:rPr lang="en-US" sz="2400" dirty="0" smtClean="0"/>
              <a:t>We need a way to relate change in Loss to change in the weights!</a:t>
            </a:r>
            <a:endParaRPr lang="en-US" sz="2400" dirty="0"/>
          </a:p>
          <a:p>
            <a:endParaRPr lang="en-US" sz="2400" dirty="0" smtClean="0"/>
          </a:p>
          <a:p>
            <a:endParaRPr lang="en-US" sz="2400" baseline="-25000" dirty="0"/>
          </a:p>
        </p:txBody>
      </p:sp>
      <p:pic>
        <p:nvPicPr>
          <p:cNvPr id="20" name="Picture 19"/>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577810" y="2077642"/>
            <a:ext cx="4663440" cy="3108960"/>
          </a:xfrm>
          <a:prstGeom prst="rect">
            <a:avLst/>
          </a:prstGeom>
        </p:spPr>
      </p:pic>
      <p:sp>
        <p:nvSpPr>
          <p:cNvPr id="35" name="TextBox 34"/>
          <p:cNvSpPr txBox="1"/>
          <p:nvPr/>
        </p:nvSpPr>
        <p:spPr>
          <a:xfrm>
            <a:off x="1550497" y="4276388"/>
            <a:ext cx="3280294" cy="461665"/>
          </a:xfrm>
          <a:prstGeom prst="rect">
            <a:avLst/>
          </a:prstGeom>
          <a:noFill/>
        </p:spPr>
        <p:txBody>
          <a:bodyPr wrap="square" rtlCol="0">
            <a:spAutoFit/>
          </a:bodyPr>
          <a:lstStyle/>
          <a:p>
            <a:pPr algn="ctr"/>
            <a:r>
              <a:rPr lang="en-US" sz="2400" dirty="0" smtClean="0"/>
              <a:t>Node</a:t>
            </a:r>
            <a:r>
              <a:rPr lang="en-US" sz="2400" baseline="-25000" dirty="0" smtClean="0"/>
              <a:t>1</a:t>
            </a:r>
            <a:r>
              <a:rPr lang="en-US" sz="2400" dirty="0" smtClean="0"/>
              <a:t> </a:t>
            </a:r>
            <a:r>
              <a:rPr lang="en-US" sz="2400" smtClean="0"/>
              <a:t>= </a:t>
            </a:r>
            <a:r>
              <a:rPr lang="en-US" sz="2400" smtClean="0"/>
              <a:t>f(w</a:t>
            </a:r>
            <a:r>
              <a:rPr lang="en-US" sz="2400" baseline="-25000" smtClean="0"/>
              <a:t>1</a:t>
            </a:r>
            <a:r>
              <a:rPr lang="en-US" sz="2400" smtClean="0"/>
              <a:t>X </a:t>
            </a:r>
            <a:r>
              <a:rPr lang="en-US" sz="2400" smtClean="0"/>
              <a:t>+ b)</a:t>
            </a:r>
            <a:endParaRPr lang="en-US" sz="2400" baseline="-25000" dirty="0"/>
          </a:p>
        </p:txBody>
      </p:sp>
      <p:grpSp>
        <p:nvGrpSpPr>
          <p:cNvPr id="36" name="Group 35"/>
          <p:cNvGrpSpPr/>
          <p:nvPr/>
        </p:nvGrpSpPr>
        <p:grpSpPr>
          <a:xfrm>
            <a:off x="714036" y="2526175"/>
            <a:ext cx="4296598" cy="1225955"/>
            <a:chOff x="6686899" y="2849887"/>
            <a:chExt cx="4296598" cy="1225955"/>
          </a:xfrm>
        </p:grpSpPr>
        <p:sp>
          <p:nvSpPr>
            <p:cNvPr id="37" name="Oval 36"/>
            <p:cNvSpPr/>
            <p:nvPr/>
          </p:nvSpPr>
          <p:spPr>
            <a:xfrm>
              <a:off x="9014767" y="3344322"/>
              <a:ext cx="731520" cy="73152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flipV="1">
              <a:off x="7724558" y="3701648"/>
              <a:ext cx="1277286" cy="84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63971" y="3196733"/>
              <a:ext cx="718546" cy="474029"/>
            </a:xfrm>
            <a:prstGeom prst="rect">
              <a:avLst/>
            </a:prstGeom>
            <a:noFill/>
          </p:spPr>
          <p:txBody>
            <a:bodyPr wrap="square" rtlCol="0">
              <a:spAutoFit/>
            </a:bodyPr>
            <a:lstStyle/>
            <a:p>
              <a:r>
                <a:rPr lang="en-US" sz="2400" dirty="0" smtClean="0"/>
                <a:t>w</a:t>
              </a:r>
              <a:r>
                <a:rPr lang="en-US" sz="2400" baseline="-25000" dirty="0" smtClean="0"/>
                <a:t>1</a:t>
              </a:r>
              <a:endParaRPr lang="en-US" sz="2400" baseline="-25000" dirty="0"/>
            </a:p>
          </p:txBody>
        </p:sp>
        <p:sp>
          <p:nvSpPr>
            <p:cNvPr id="40" name="TextBox 39"/>
            <p:cNvSpPr txBox="1"/>
            <p:nvPr/>
          </p:nvSpPr>
          <p:spPr>
            <a:xfrm>
              <a:off x="6686899" y="3386917"/>
              <a:ext cx="445951" cy="646331"/>
            </a:xfrm>
            <a:prstGeom prst="rect">
              <a:avLst/>
            </a:prstGeom>
            <a:noFill/>
          </p:spPr>
          <p:txBody>
            <a:bodyPr wrap="square" rtlCol="0">
              <a:spAutoFit/>
            </a:bodyPr>
            <a:lstStyle/>
            <a:p>
              <a:r>
                <a:rPr lang="en-US" sz="3600" dirty="0" smtClean="0">
                  <a:solidFill>
                    <a:srgbClr val="FF0000"/>
                  </a:solidFill>
                </a:rPr>
                <a:t>X</a:t>
              </a:r>
              <a:endParaRPr lang="en-US" sz="3600" dirty="0">
                <a:solidFill>
                  <a:srgbClr val="FF0000"/>
                </a:solidFill>
              </a:endParaRPr>
            </a:p>
          </p:txBody>
        </p:sp>
        <p:cxnSp>
          <p:nvCxnSpPr>
            <p:cNvPr id="41" name="Straight Arrow Connector 40"/>
            <p:cNvCxnSpPr/>
            <p:nvPr/>
          </p:nvCxnSpPr>
          <p:spPr>
            <a:xfrm>
              <a:off x="9806344" y="3710082"/>
              <a:ext cx="4631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10296142" y="3359217"/>
                  <a:ext cx="687355" cy="7017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rgbClr val="FF0000"/>
                                </a:solidFill>
                                <a:latin typeface="Cambria Math" charset="0"/>
                              </a:rPr>
                            </m:ctrlPr>
                          </m:dPr>
                          <m:e>
                            <m:f>
                              <m:fPr>
                                <m:type m:val="noBar"/>
                                <m:ctrlPr>
                                  <a:rPr lang="en-US" sz="2400" i="1" smtClean="0">
                                    <a:solidFill>
                                      <a:srgbClr val="FF0000"/>
                                    </a:solidFill>
                                    <a:latin typeface="Cambria Math" charset="0"/>
                                  </a:rPr>
                                </m:ctrlPr>
                              </m:fPr>
                              <m:num>
                                <m:r>
                                  <a:rPr lang="en-US" sz="2400" b="0" i="1" smtClean="0">
                                    <a:solidFill>
                                      <a:srgbClr val="FF0000"/>
                                    </a:solidFill>
                                    <a:latin typeface="Cambria Math" charset="0"/>
                                  </a:rPr>
                                  <m:t>0</m:t>
                                </m:r>
                              </m:num>
                              <m:den>
                                <m:r>
                                  <a:rPr lang="en-US" sz="2400" b="0" i="1" smtClean="0">
                                    <a:solidFill>
                                      <a:srgbClr val="FF0000"/>
                                    </a:solidFill>
                                    <a:latin typeface="Cambria Math" charset="0"/>
                                  </a:rPr>
                                  <m:t>1</m:t>
                                </m:r>
                              </m:den>
                            </m:f>
                          </m:e>
                        </m:d>
                      </m:oMath>
                    </m:oMathPara>
                  </a14:m>
                  <a:endParaRPr lang="en-US" sz="2400" dirty="0">
                    <a:solidFill>
                      <a:srgbClr val="FF0000"/>
                    </a:solidFill>
                  </a:endParaRPr>
                </a:p>
              </p:txBody>
            </p:sp>
          </mc:Choice>
          <mc:Fallback xmlns="">
            <p:sp>
              <p:nvSpPr>
                <p:cNvPr id="147" name="TextBox 146"/>
                <p:cNvSpPr txBox="1">
                  <a:spLocks noRot="1" noChangeAspect="1" noMove="1" noResize="1" noEditPoints="1" noAdjustHandles="1" noChangeArrowheads="1" noChangeShapeType="1" noTextEdit="1"/>
                </p:cNvSpPr>
                <p:nvPr/>
              </p:nvSpPr>
              <p:spPr>
                <a:xfrm>
                  <a:off x="10296142" y="3359217"/>
                  <a:ext cx="687355" cy="701731"/>
                </a:xfrm>
                <a:prstGeom prst="rect">
                  <a:avLst/>
                </a:prstGeom>
                <a:blipFill rotWithShape="0">
                  <a:blip r:embed="rId4"/>
                  <a:stretch>
                    <a:fillRect/>
                  </a:stretch>
                </a:blipFill>
              </p:spPr>
              <p:txBody>
                <a:bodyPr/>
                <a:lstStyle/>
                <a:p>
                  <a:r>
                    <a:rPr lang="en-US">
                      <a:noFill/>
                    </a:rPr>
                    <a:t> </a:t>
                  </a:r>
                </a:p>
              </p:txBody>
            </p:sp>
          </mc:Fallback>
        </mc:AlternateContent>
        <p:sp>
          <p:nvSpPr>
            <p:cNvPr id="43" name="Oval 42"/>
            <p:cNvSpPr/>
            <p:nvPr/>
          </p:nvSpPr>
          <p:spPr>
            <a:xfrm>
              <a:off x="7145559" y="3420583"/>
              <a:ext cx="578999" cy="578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9314126" y="2849887"/>
              <a:ext cx="965329" cy="461665"/>
            </a:xfrm>
            <a:prstGeom prst="rect">
              <a:avLst/>
            </a:prstGeom>
          </p:spPr>
          <p:txBody>
            <a:bodyPr wrap="none">
              <a:spAutoFit/>
            </a:bodyPr>
            <a:lstStyle/>
            <a:p>
              <a:r>
                <a:rPr lang="en-US" sz="2400" dirty="0" smtClean="0"/>
                <a:t>Node</a:t>
              </a:r>
              <a:r>
                <a:rPr lang="en-US" sz="2400" baseline="-25000" dirty="0" smtClean="0"/>
                <a:t>1</a:t>
              </a:r>
              <a:endParaRPr lang="en-US" sz="2400" dirty="0"/>
            </a:p>
          </p:txBody>
        </p:sp>
      </p:grpSp>
    </p:spTree>
    <p:extLst>
      <p:ext uri="{BB962C8B-B14F-4D97-AF65-F5344CB8AC3E}">
        <p14:creationId xmlns:p14="http://schemas.microsoft.com/office/powerpoint/2010/main" val="1634281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Information Processing in a VERY Simple Neural network</a:t>
            </a:r>
            <a:endParaRPr lang="en-US" sz="3600" b="1" dirty="0" smtClean="0">
              <a:solidFill>
                <a:schemeClr val="bg1"/>
              </a:solidFill>
              <a:effectLst/>
            </a:endParaRPr>
          </a:p>
        </p:txBody>
      </p:sp>
      <p:sp>
        <p:nvSpPr>
          <p:cNvPr id="6" name="TextBox 5"/>
          <p:cNvSpPr txBox="1"/>
          <p:nvPr/>
        </p:nvSpPr>
        <p:spPr>
          <a:xfrm>
            <a:off x="6400799" y="1431985"/>
            <a:ext cx="5400136" cy="2677656"/>
          </a:xfrm>
          <a:prstGeom prst="rect">
            <a:avLst/>
          </a:prstGeom>
          <a:noFill/>
        </p:spPr>
        <p:txBody>
          <a:bodyPr wrap="square" rtlCol="0">
            <a:spAutoFit/>
          </a:bodyPr>
          <a:lstStyle/>
          <a:p>
            <a:r>
              <a:rPr lang="en-US" sz="2800" dirty="0" smtClean="0"/>
              <a:t>How to pick the weights and biases?</a:t>
            </a:r>
          </a:p>
          <a:p>
            <a:endParaRPr lang="en-US" sz="2400" dirty="0"/>
          </a:p>
          <a:p>
            <a:r>
              <a:rPr lang="en-US" sz="2400" dirty="0" smtClean="0">
                <a:solidFill>
                  <a:schemeClr val="bg1"/>
                </a:solidFill>
              </a:rPr>
              <a:t>Take the derivative of the loss function with respect to the weights and biases</a:t>
            </a:r>
          </a:p>
          <a:p>
            <a:endParaRPr lang="en-US" sz="2400" dirty="0" smtClean="0"/>
          </a:p>
          <a:p>
            <a:endParaRPr lang="en-US" sz="2400" baseline="-25000" dirty="0"/>
          </a:p>
        </p:txBody>
      </p:sp>
      <p:cxnSp>
        <p:nvCxnSpPr>
          <p:cNvPr id="5" name="Straight Arrow Connector 4"/>
          <p:cNvCxnSpPr/>
          <p:nvPr/>
        </p:nvCxnSpPr>
        <p:spPr>
          <a:xfrm flipV="1">
            <a:off x="6556075" y="3605839"/>
            <a:ext cx="0" cy="25603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570451" y="6142008"/>
            <a:ext cx="5029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Freeform 9"/>
          <p:cNvSpPr/>
          <p:nvPr/>
        </p:nvSpPr>
        <p:spPr>
          <a:xfrm>
            <a:off x="6590582" y="4082651"/>
            <a:ext cx="4088920" cy="1619688"/>
          </a:xfrm>
          <a:custGeom>
            <a:avLst/>
            <a:gdLst>
              <a:gd name="connsiteX0" fmla="*/ 0 w 4088920"/>
              <a:gd name="connsiteY0" fmla="*/ 713636 h 1619688"/>
              <a:gd name="connsiteX1" fmla="*/ 258792 w 4088920"/>
              <a:gd name="connsiteY1" fmla="*/ 230557 h 1619688"/>
              <a:gd name="connsiteX2" fmla="*/ 552090 w 4088920"/>
              <a:gd name="connsiteY2" fmla="*/ 6270 h 1619688"/>
              <a:gd name="connsiteX3" fmla="*/ 966158 w 4088920"/>
              <a:gd name="connsiteY3" fmla="*/ 75282 h 1619688"/>
              <a:gd name="connsiteX4" fmla="*/ 1138686 w 4088920"/>
              <a:gd name="connsiteY4" fmla="*/ 213304 h 1619688"/>
              <a:gd name="connsiteX5" fmla="*/ 1362973 w 4088920"/>
              <a:gd name="connsiteY5" fmla="*/ 644625 h 1619688"/>
              <a:gd name="connsiteX6" fmla="*/ 1535501 w 4088920"/>
              <a:gd name="connsiteY6" fmla="*/ 1127704 h 1619688"/>
              <a:gd name="connsiteX7" fmla="*/ 1725283 w 4088920"/>
              <a:gd name="connsiteY7" fmla="*/ 1593531 h 1619688"/>
              <a:gd name="connsiteX8" fmla="*/ 1984075 w 4088920"/>
              <a:gd name="connsiteY8" fmla="*/ 1507267 h 1619688"/>
              <a:gd name="connsiteX9" fmla="*/ 1984075 w 4088920"/>
              <a:gd name="connsiteY9" fmla="*/ 1058693 h 1619688"/>
              <a:gd name="connsiteX10" fmla="*/ 2139350 w 4088920"/>
              <a:gd name="connsiteY10" fmla="*/ 799900 h 1619688"/>
              <a:gd name="connsiteX11" fmla="*/ 2449901 w 4088920"/>
              <a:gd name="connsiteY11" fmla="*/ 610119 h 1619688"/>
              <a:gd name="connsiteX12" fmla="*/ 2794958 w 4088920"/>
              <a:gd name="connsiteY12" fmla="*/ 265063 h 1619688"/>
              <a:gd name="connsiteX13" fmla="*/ 3088256 w 4088920"/>
              <a:gd name="connsiteY13" fmla="*/ 454844 h 1619688"/>
              <a:gd name="connsiteX14" fmla="*/ 3295290 w 4088920"/>
              <a:gd name="connsiteY14" fmla="*/ 817153 h 1619688"/>
              <a:gd name="connsiteX15" fmla="*/ 3726611 w 4088920"/>
              <a:gd name="connsiteY15" fmla="*/ 799900 h 1619688"/>
              <a:gd name="connsiteX16" fmla="*/ 3899139 w 4088920"/>
              <a:gd name="connsiteY16" fmla="*/ 437591 h 1619688"/>
              <a:gd name="connsiteX17" fmla="*/ 4088920 w 4088920"/>
              <a:gd name="connsiteY17" fmla="*/ 437591 h 1619688"/>
              <a:gd name="connsiteX18" fmla="*/ 4088920 w 4088920"/>
              <a:gd name="connsiteY18" fmla="*/ 437591 h 161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88920" h="1619688">
                <a:moveTo>
                  <a:pt x="0" y="713636"/>
                </a:moveTo>
                <a:cubicBezTo>
                  <a:pt x="83388" y="531043"/>
                  <a:pt x="166777" y="348451"/>
                  <a:pt x="258792" y="230557"/>
                </a:cubicBezTo>
                <a:cubicBezTo>
                  <a:pt x="350807" y="112663"/>
                  <a:pt x="434196" y="32149"/>
                  <a:pt x="552090" y="6270"/>
                </a:cubicBezTo>
                <a:cubicBezTo>
                  <a:pt x="669984" y="-19609"/>
                  <a:pt x="868392" y="40776"/>
                  <a:pt x="966158" y="75282"/>
                </a:cubicBezTo>
                <a:cubicBezTo>
                  <a:pt x="1063924" y="109788"/>
                  <a:pt x="1072550" y="118413"/>
                  <a:pt x="1138686" y="213304"/>
                </a:cubicBezTo>
                <a:cubicBezTo>
                  <a:pt x="1204822" y="308194"/>
                  <a:pt x="1296837" y="492225"/>
                  <a:pt x="1362973" y="644625"/>
                </a:cubicBezTo>
                <a:cubicBezTo>
                  <a:pt x="1429109" y="797025"/>
                  <a:pt x="1475116" y="969553"/>
                  <a:pt x="1535501" y="1127704"/>
                </a:cubicBezTo>
                <a:cubicBezTo>
                  <a:pt x="1595886" y="1285855"/>
                  <a:pt x="1650521" y="1530270"/>
                  <a:pt x="1725283" y="1593531"/>
                </a:cubicBezTo>
                <a:cubicBezTo>
                  <a:pt x="1800045" y="1656792"/>
                  <a:pt x="1940943" y="1596407"/>
                  <a:pt x="1984075" y="1507267"/>
                </a:cubicBezTo>
                <a:cubicBezTo>
                  <a:pt x="2027207" y="1418127"/>
                  <a:pt x="1958196" y="1176587"/>
                  <a:pt x="1984075" y="1058693"/>
                </a:cubicBezTo>
                <a:cubicBezTo>
                  <a:pt x="2009954" y="940799"/>
                  <a:pt x="2061712" y="874662"/>
                  <a:pt x="2139350" y="799900"/>
                </a:cubicBezTo>
                <a:cubicBezTo>
                  <a:pt x="2216988" y="725138"/>
                  <a:pt x="2340633" y="699258"/>
                  <a:pt x="2449901" y="610119"/>
                </a:cubicBezTo>
                <a:cubicBezTo>
                  <a:pt x="2559169" y="520979"/>
                  <a:pt x="2688566" y="290942"/>
                  <a:pt x="2794958" y="265063"/>
                </a:cubicBezTo>
                <a:cubicBezTo>
                  <a:pt x="2901351" y="239184"/>
                  <a:pt x="3004867" y="362829"/>
                  <a:pt x="3088256" y="454844"/>
                </a:cubicBezTo>
                <a:cubicBezTo>
                  <a:pt x="3171645" y="546859"/>
                  <a:pt x="3188898" y="759644"/>
                  <a:pt x="3295290" y="817153"/>
                </a:cubicBezTo>
                <a:cubicBezTo>
                  <a:pt x="3401683" y="874662"/>
                  <a:pt x="3625970" y="863160"/>
                  <a:pt x="3726611" y="799900"/>
                </a:cubicBezTo>
                <a:cubicBezTo>
                  <a:pt x="3827252" y="736640"/>
                  <a:pt x="3838754" y="497976"/>
                  <a:pt x="3899139" y="437591"/>
                </a:cubicBezTo>
                <a:cubicBezTo>
                  <a:pt x="3959524" y="377206"/>
                  <a:pt x="4088920" y="437591"/>
                  <a:pt x="4088920" y="437591"/>
                </a:cubicBezTo>
                <a:lnTo>
                  <a:pt x="4088920" y="437591"/>
                </a:ln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0765766" y="4347713"/>
            <a:ext cx="1035170" cy="400110"/>
          </a:xfrm>
          <a:prstGeom prst="rect">
            <a:avLst/>
          </a:prstGeom>
          <a:noFill/>
        </p:spPr>
        <p:txBody>
          <a:bodyPr wrap="square" rtlCol="0">
            <a:spAutoFit/>
          </a:bodyPr>
          <a:lstStyle/>
          <a:p>
            <a:r>
              <a:rPr lang="en-US" sz="2000" dirty="0" smtClean="0"/>
              <a:t>Error </a:t>
            </a:r>
            <a:r>
              <a:rPr lang="en-US" sz="2000" dirty="0" err="1" smtClean="0"/>
              <a:t>F</a:t>
            </a:r>
            <a:r>
              <a:rPr lang="en-US" sz="2000" baseline="30000" dirty="0" err="1" smtClean="0"/>
              <a:t>n</a:t>
            </a:r>
            <a:endParaRPr lang="en-US" sz="2000" baseline="30000" dirty="0"/>
          </a:p>
        </p:txBody>
      </p:sp>
      <p:sp>
        <p:nvSpPr>
          <p:cNvPr id="36" name="TextBox 35"/>
          <p:cNvSpPr txBox="1"/>
          <p:nvPr/>
        </p:nvSpPr>
        <p:spPr>
          <a:xfrm>
            <a:off x="5520905" y="4520243"/>
            <a:ext cx="1173193" cy="707886"/>
          </a:xfrm>
          <a:prstGeom prst="rect">
            <a:avLst/>
          </a:prstGeom>
          <a:noFill/>
        </p:spPr>
        <p:txBody>
          <a:bodyPr wrap="square" rtlCol="0">
            <a:spAutoFit/>
          </a:bodyPr>
          <a:lstStyle/>
          <a:p>
            <a:r>
              <a:rPr lang="en-US" sz="2000" dirty="0" smtClean="0"/>
              <a:t>Output</a:t>
            </a:r>
          </a:p>
          <a:p>
            <a:r>
              <a:rPr lang="en-US" sz="2000" dirty="0" smtClean="0"/>
              <a:t>Error</a:t>
            </a:r>
          </a:p>
        </p:txBody>
      </p:sp>
      <p:sp>
        <p:nvSpPr>
          <p:cNvPr id="37" name="TextBox 36"/>
          <p:cNvSpPr txBox="1"/>
          <p:nvPr/>
        </p:nvSpPr>
        <p:spPr>
          <a:xfrm>
            <a:off x="7795402" y="6270885"/>
            <a:ext cx="2297505" cy="400110"/>
          </a:xfrm>
          <a:prstGeom prst="rect">
            <a:avLst/>
          </a:prstGeom>
          <a:noFill/>
        </p:spPr>
        <p:txBody>
          <a:bodyPr wrap="square" rtlCol="0">
            <a:spAutoFit/>
          </a:bodyPr>
          <a:lstStyle/>
          <a:p>
            <a:pPr algn="ctr"/>
            <a:r>
              <a:rPr lang="en-US" sz="2000" dirty="0" smtClean="0"/>
              <a:t>w</a:t>
            </a:r>
            <a:endParaRPr lang="en-US" sz="2000" baseline="-25000" dirty="0"/>
          </a:p>
        </p:txBody>
      </p:sp>
      <p:sp>
        <p:nvSpPr>
          <p:cNvPr id="38" name="TextBox 37"/>
          <p:cNvSpPr txBox="1"/>
          <p:nvPr/>
        </p:nvSpPr>
        <p:spPr>
          <a:xfrm>
            <a:off x="1550497" y="4276388"/>
            <a:ext cx="3280294" cy="461665"/>
          </a:xfrm>
          <a:prstGeom prst="rect">
            <a:avLst/>
          </a:prstGeom>
          <a:noFill/>
        </p:spPr>
        <p:txBody>
          <a:bodyPr wrap="square" rtlCol="0">
            <a:spAutoFit/>
          </a:bodyPr>
          <a:lstStyle/>
          <a:p>
            <a:pPr algn="ctr"/>
            <a:r>
              <a:rPr lang="en-US" sz="2400" dirty="0" smtClean="0"/>
              <a:t>Node</a:t>
            </a:r>
            <a:r>
              <a:rPr lang="en-US" sz="2400" baseline="-25000" dirty="0" smtClean="0"/>
              <a:t>1</a:t>
            </a:r>
            <a:r>
              <a:rPr lang="en-US" sz="2400" dirty="0" smtClean="0"/>
              <a:t> </a:t>
            </a:r>
            <a:r>
              <a:rPr lang="en-US" sz="2400" smtClean="0"/>
              <a:t>= </a:t>
            </a:r>
            <a:r>
              <a:rPr lang="en-US" sz="2400" smtClean="0"/>
              <a:t>f(w</a:t>
            </a:r>
            <a:r>
              <a:rPr lang="en-US" sz="2400" baseline="-25000" smtClean="0"/>
              <a:t>1</a:t>
            </a:r>
            <a:r>
              <a:rPr lang="en-US" sz="2400" smtClean="0"/>
              <a:t>X </a:t>
            </a:r>
            <a:r>
              <a:rPr lang="en-US" sz="2400" smtClean="0"/>
              <a:t>+ b)</a:t>
            </a:r>
            <a:endParaRPr lang="en-US" sz="2400" baseline="-25000" dirty="0"/>
          </a:p>
        </p:txBody>
      </p:sp>
      <p:grpSp>
        <p:nvGrpSpPr>
          <p:cNvPr id="39" name="Group 38"/>
          <p:cNvGrpSpPr/>
          <p:nvPr/>
        </p:nvGrpSpPr>
        <p:grpSpPr>
          <a:xfrm>
            <a:off x="714036" y="2526175"/>
            <a:ext cx="4296598" cy="1225955"/>
            <a:chOff x="6686899" y="2849887"/>
            <a:chExt cx="4296598" cy="1225955"/>
          </a:xfrm>
        </p:grpSpPr>
        <p:sp>
          <p:nvSpPr>
            <p:cNvPr id="40" name="Oval 39"/>
            <p:cNvSpPr/>
            <p:nvPr/>
          </p:nvSpPr>
          <p:spPr>
            <a:xfrm>
              <a:off x="9014767" y="3344322"/>
              <a:ext cx="731520" cy="73152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flipV="1">
              <a:off x="7724558" y="3701648"/>
              <a:ext cx="1277286" cy="84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163971" y="3196733"/>
              <a:ext cx="718546" cy="474029"/>
            </a:xfrm>
            <a:prstGeom prst="rect">
              <a:avLst/>
            </a:prstGeom>
            <a:noFill/>
          </p:spPr>
          <p:txBody>
            <a:bodyPr wrap="square" rtlCol="0">
              <a:spAutoFit/>
            </a:bodyPr>
            <a:lstStyle/>
            <a:p>
              <a:r>
                <a:rPr lang="en-US" sz="2400" dirty="0" smtClean="0"/>
                <a:t>w</a:t>
              </a:r>
              <a:r>
                <a:rPr lang="en-US" sz="2400" baseline="-25000" dirty="0" smtClean="0"/>
                <a:t>1</a:t>
              </a:r>
              <a:endParaRPr lang="en-US" sz="2400" baseline="-25000" dirty="0"/>
            </a:p>
          </p:txBody>
        </p:sp>
        <p:sp>
          <p:nvSpPr>
            <p:cNvPr id="43" name="TextBox 42"/>
            <p:cNvSpPr txBox="1"/>
            <p:nvPr/>
          </p:nvSpPr>
          <p:spPr>
            <a:xfrm>
              <a:off x="6686899" y="3386917"/>
              <a:ext cx="445951" cy="646331"/>
            </a:xfrm>
            <a:prstGeom prst="rect">
              <a:avLst/>
            </a:prstGeom>
            <a:noFill/>
          </p:spPr>
          <p:txBody>
            <a:bodyPr wrap="square" rtlCol="0">
              <a:spAutoFit/>
            </a:bodyPr>
            <a:lstStyle/>
            <a:p>
              <a:r>
                <a:rPr lang="en-US" sz="3600" dirty="0" smtClean="0">
                  <a:solidFill>
                    <a:srgbClr val="FF0000"/>
                  </a:solidFill>
                </a:rPr>
                <a:t>X</a:t>
              </a:r>
              <a:endParaRPr lang="en-US" sz="3600" dirty="0">
                <a:solidFill>
                  <a:srgbClr val="FF0000"/>
                </a:solidFill>
              </a:endParaRPr>
            </a:p>
          </p:txBody>
        </p:sp>
        <p:cxnSp>
          <p:nvCxnSpPr>
            <p:cNvPr id="44" name="Straight Arrow Connector 43"/>
            <p:cNvCxnSpPr/>
            <p:nvPr/>
          </p:nvCxnSpPr>
          <p:spPr>
            <a:xfrm>
              <a:off x="9806344" y="3710082"/>
              <a:ext cx="4631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10296142" y="3359217"/>
                  <a:ext cx="687355" cy="7017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rgbClr val="FF0000"/>
                                </a:solidFill>
                                <a:latin typeface="Cambria Math" charset="0"/>
                              </a:rPr>
                            </m:ctrlPr>
                          </m:dPr>
                          <m:e>
                            <m:f>
                              <m:fPr>
                                <m:type m:val="noBar"/>
                                <m:ctrlPr>
                                  <a:rPr lang="en-US" sz="2400" i="1" smtClean="0">
                                    <a:solidFill>
                                      <a:srgbClr val="FF0000"/>
                                    </a:solidFill>
                                    <a:latin typeface="Cambria Math" charset="0"/>
                                  </a:rPr>
                                </m:ctrlPr>
                              </m:fPr>
                              <m:num>
                                <m:r>
                                  <a:rPr lang="en-US" sz="2400" b="0" i="1" smtClean="0">
                                    <a:solidFill>
                                      <a:srgbClr val="FF0000"/>
                                    </a:solidFill>
                                    <a:latin typeface="Cambria Math" charset="0"/>
                                  </a:rPr>
                                  <m:t>0</m:t>
                                </m:r>
                              </m:num>
                              <m:den>
                                <m:r>
                                  <a:rPr lang="en-US" sz="2400" b="0" i="1" smtClean="0">
                                    <a:solidFill>
                                      <a:srgbClr val="FF0000"/>
                                    </a:solidFill>
                                    <a:latin typeface="Cambria Math" charset="0"/>
                                  </a:rPr>
                                  <m:t>1</m:t>
                                </m:r>
                              </m:den>
                            </m:f>
                          </m:e>
                        </m:d>
                      </m:oMath>
                    </m:oMathPara>
                  </a14:m>
                  <a:endParaRPr lang="en-US" sz="2400" dirty="0">
                    <a:solidFill>
                      <a:srgbClr val="FF0000"/>
                    </a:solidFill>
                  </a:endParaRPr>
                </a:p>
              </p:txBody>
            </p:sp>
          </mc:Choice>
          <mc:Fallback xmlns="">
            <p:sp>
              <p:nvSpPr>
                <p:cNvPr id="147" name="TextBox 146"/>
                <p:cNvSpPr txBox="1">
                  <a:spLocks noRot="1" noChangeAspect="1" noMove="1" noResize="1" noEditPoints="1" noAdjustHandles="1" noChangeArrowheads="1" noChangeShapeType="1" noTextEdit="1"/>
                </p:cNvSpPr>
                <p:nvPr/>
              </p:nvSpPr>
              <p:spPr>
                <a:xfrm>
                  <a:off x="10296142" y="3359217"/>
                  <a:ext cx="687355" cy="701731"/>
                </a:xfrm>
                <a:prstGeom prst="rect">
                  <a:avLst/>
                </a:prstGeom>
                <a:blipFill rotWithShape="0">
                  <a:blip r:embed="rId4"/>
                  <a:stretch>
                    <a:fillRect/>
                  </a:stretch>
                </a:blipFill>
              </p:spPr>
              <p:txBody>
                <a:bodyPr/>
                <a:lstStyle/>
                <a:p>
                  <a:r>
                    <a:rPr lang="en-US">
                      <a:noFill/>
                    </a:rPr>
                    <a:t> </a:t>
                  </a:r>
                </a:p>
              </p:txBody>
            </p:sp>
          </mc:Fallback>
        </mc:AlternateContent>
        <p:sp>
          <p:nvSpPr>
            <p:cNvPr id="46" name="Oval 45"/>
            <p:cNvSpPr/>
            <p:nvPr/>
          </p:nvSpPr>
          <p:spPr>
            <a:xfrm>
              <a:off x="7145559" y="3420583"/>
              <a:ext cx="578999" cy="578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9314126" y="2849887"/>
              <a:ext cx="965329" cy="461665"/>
            </a:xfrm>
            <a:prstGeom prst="rect">
              <a:avLst/>
            </a:prstGeom>
          </p:spPr>
          <p:txBody>
            <a:bodyPr wrap="none">
              <a:spAutoFit/>
            </a:bodyPr>
            <a:lstStyle/>
            <a:p>
              <a:r>
                <a:rPr lang="en-US" sz="2400" dirty="0" smtClean="0"/>
                <a:t>Node</a:t>
              </a:r>
              <a:r>
                <a:rPr lang="en-US" sz="2400" baseline="-25000" dirty="0" smtClean="0"/>
                <a:t>1</a:t>
              </a:r>
              <a:endParaRPr lang="en-US" sz="2400" dirty="0"/>
            </a:p>
          </p:txBody>
        </p:sp>
      </p:grpSp>
      <p:pic>
        <p:nvPicPr>
          <p:cNvPr id="48" name="Picture 47"/>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577810" y="2077642"/>
            <a:ext cx="4663440" cy="3108960"/>
          </a:xfrm>
          <a:prstGeom prst="rect">
            <a:avLst/>
          </a:prstGeom>
        </p:spPr>
      </p:pic>
    </p:spTree>
    <p:extLst>
      <p:ext uri="{BB962C8B-B14F-4D97-AF65-F5344CB8AC3E}">
        <p14:creationId xmlns:p14="http://schemas.microsoft.com/office/powerpoint/2010/main" val="1891022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Information Processing in a VERY Simple Neural network</a:t>
            </a:r>
            <a:endParaRPr lang="en-US" sz="3600" b="1" dirty="0" smtClean="0">
              <a:solidFill>
                <a:schemeClr val="bg1"/>
              </a:solidFill>
              <a:effectLst/>
            </a:endParaRPr>
          </a:p>
        </p:txBody>
      </p:sp>
      <p:sp>
        <p:nvSpPr>
          <p:cNvPr id="6" name="TextBox 5"/>
          <p:cNvSpPr txBox="1"/>
          <p:nvPr/>
        </p:nvSpPr>
        <p:spPr>
          <a:xfrm>
            <a:off x="6400799" y="1431985"/>
            <a:ext cx="5400136" cy="2677656"/>
          </a:xfrm>
          <a:prstGeom prst="rect">
            <a:avLst/>
          </a:prstGeom>
          <a:noFill/>
        </p:spPr>
        <p:txBody>
          <a:bodyPr wrap="square" rtlCol="0">
            <a:spAutoFit/>
          </a:bodyPr>
          <a:lstStyle/>
          <a:p>
            <a:r>
              <a:rPr lang="en-US" sz="2800" dirty="0" smtClean="0"/>
              <a:t>How to pick the weights and biases?</a:t>
            </a:r>
          </a:p>
          <a:p>
            <a:endParaRPr lang="en-US" sz="2400" dirty="0"/>
          </a:p>
          <a:p>
            <a:r>
              <a:rPr lang="en-US" sz="2400" dirty="0" smtClean="0">
                <a:solidFill>
                  <a:schemeClr val="bg1"/>
                </a:solidFill>
              </a:rPr>
              <a:t>Take the derivative of the loss function with respect to the weights and biases</a:t>
            </a:r>
          </a:p>
          <a:p>
            <a:endParaRPr lang="en-US" sz="2400" dirty="0" smtClean="0"/>
          </a:p>
          <a:p>
            <a:endParaRPr lang="en-US" sz="2400" baseline="-25000" dirty="0"/>
          </a:p>
        </p:txBody>
      </p:sp>
      <p:cxnSp>
        <p:nvCxnSpPr>
          <p:cNvPr id="5" name="Straight Arrow Connector 4"/>
          <p:cNvCxnSpPr/>
          <p:nvPr/>
        </p:nvCxnSpPr>
        <p:spPr>
          <a:xfrm flipV="1">
            <a:off x="6556075" y="3605839"/>
            <a:ext cx="0" cy="25603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570451" y="6142008"/>
            <a:ext cx="5029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Freeform 9"/>
          <p:cNvSpPr/>
          <p:nvPr/>
        </p:nvSpPr>
        <p:spPr>
          <a:xfrm>
            <a:off x="6590582" y="4082651"/>
            <a:ext cx="4088920" cy="1619688"/>
          </a:xfrm>
          <a:custGeom>
            <a:avLst/>
            <a:gdLst>
              <a:gd name="connsiteX0" fmla="*/ 0 w 4088920"/>
              <a:gd name="connsiteY0" fmla="*/ 713636 h 1619688"/>
              <a:gd name="connsiteX1" fmla="*/ 258792 w 4088920"/>
              <a:gd name="connsiteY1" fmla="*/ 230557 h 1619688"/>
              <a:gd name="connsiteX2" fmla="*/ 552090 w 4088920"/>
              <a:gd name="connsiteY2" fmla="*/ 6270 h 1619688"/>
              <a:gd name="connsiteX3" fmla="*/ 966158 w 4088920"/>
              <a:gd name="connsiteY3" fmla="*/ 75282 h 1619688"/>
              <a:gd name="connsiteX4" fmla="*/ 1138686 w 4088920"/>
              <a:gd name="connsiteY4" fmla="*/ 213304 h 1619688"/>
              <a:gd name="connsiteX5" fmla="*/ 1362973 w 4088920"/>
              <a:gd name="connsiteY5" fmla="*/ 644625 h 1619688"/>
              <a:gd name="connsiteX6" fmla="*/ 1535501 w 4088920"/>
              <a:gd name="connsiteY6" fmla="*/ 1127704 h 1619688"/>
              <a:gd name="connsiteX7" fmla="*/ 1725283 w 4088920"/>
              <a:gd name="connsiteY7" fmla="*/ 1593531 h 1619688"/>
              <a:gd name="connsiteX8" fmla="*/ 1984075 w 4088920"/>
              <a:gd name="connsiteY8" fmla="*/ 1507267 h 1619688"/>
              <a:gd name="connsiteX9" fmla="*/ 1984075 w 4088920"/>
              <a:gd name="connsiteY9" fmla="*/ 1058693 h 1619688"/>
              <a:gd name="connsiteX10" fmla="*/ 2139350 w 4088920"/>
              <a:gd name="connsiteY10" fmla="*/ 799900 h 1619688"/>
              <a:gd name="connsiteX11" fmla="*/ 2449901 w 4088920"/>
              <a:gd name="connsiteY11" fmla="*/ 610119 h 1619688"/>
              <a:gd name="connsiteX12" fmla="*/ 2794958 w 4088920"/>
              <a:gd name="connsiteY12" fmla="*/ 265063 h 1619688"/>
              <a:gd name="connsiteX13" fmla="*/ 3088256 w 4088920"/>
              <a:gd name="connsiteY13" fmla="*/ 454844 h 1619688"/>
              <a:gd name="connsiteX14" fmla="*/ 3295290 w 4088920"/>
              <a:gd name="connsiteY14" fmla="*/ 817153 h 1619688"/>
              <a:gd name="connsiteX15" fmla="*/ 3726611 w 4088920"/>
              <a:gd name="connsiteY15" fmla="*/ 799900 h 1619688"/>
              <a:gd name="connsiteX16" fmla="*/ 3899139 w 4088920"/>
              <a:gd name="connsiteY16" fmla="*/ 437591 h 1619688"/>
              <a:gd name="connsiteX17" fmla="*/ 4088920 w 4088920"/>
              <a:gd name="connsiteY17" fmla="*/ 437591 h 1619688"/>
              <a:gd name="connsiteX18" fmla="*/ 4088920 w 4088920"/>
              <a:gd name="connsiteY18" fmla="*/ 437591 h 161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88920" h="1619688">
                <a:moveTo>
                  <a:pt x="0" y="713636"/>
                </a:moveTo>
                <a:cubicBezTo>
                  <a:pt x="83388" y="531043"/>
                  <a:pt x="166777" y="348451"/>
                  <a:pt x="258792" y="230557"/>
                </a:cubicBezTo>
                <a:cubicBezTo>
                  <a:pt x="350807" y="112663"/>
                  <a:pt x="434196" y="32149"/>
                  <a:pt x="552090" y="6270"/>
                </a:cubicBezTo>
                <a:cubicBezTo>
                  <a:pt x="669984" y="-19609"/>
                  <a:pt x="868392" y="40776"/>
                  <a:pt x="966158" y="75282"/>
                </a:cubicBezTo>
                <a:cubicBezTo>
                  <a:pt x="1063924" y="109788"/>
                  <a:pt x="1072550" y="118413"/>
                  <a:pt x="1138686" y="213304"/>
                </a:cubicBezTo>
                <a:cubicBezTo>
                  <a:pt x="1204822" y="308194"/>
                  <a:pt x="1296837" y="492225"/>
                  <a:pt x="1362973" y="644625"/>
                </a:cubicBezTo>
                <a:cubicBezTo>
                  <a:pt x="1429109" y="797025"/>
                  <a:pt x="1475116" y="969553"/>
                  <a:pt x="1535501" y="1127704"/>
                </a:cubicBezTo>
                <a:cubicBezTo>
                  <a:pt x="1595886" y="1285855"/>
                  <a:pt x="1650521" y="1530270"/>
                  <a:pt x="1725283" y="1593531"/>
                </a:cubicBezTo>
                <a:cubicBezTo>
                  <a:pt x="1800045" y="1656792"/>
                  <a:pt x="1940943" y="1596407"/>
                  <a:pt x="1984075" y="1507267"/>
                </a:cubicBezTo>
                <a:cubicBezTo>
                  <a:pt x="2027207" y="1418127"/>
                  <a:pt x="1958196" y="1176587"/>
                  <a:pt x="1984075" y="1058693"/>
                </a:cubicBezTo>
                <a:cubicBezTo>
                  <a:pt x="2009954" y="940799"/>
                  <a:pt x="2061712" y="874662"/>
                  <a:pt x="2139350" y="799900"/>
                </a:cubicBezTo>
                <a:cubicBezTo>
                  <a:pt x="2216988" y="725138"/>
                  <a:pt x="2340633" y="699258"/>
                  <a:pt x="2449901" y="610119"/>
                </a:cubicBezTo>
                <a:cubicBezTo>
                  <a:pt x="2559169" y="520979"/>
                  <a:pt x="2688566" y="290942"/>
                  <a:pt x="2794958" y="265063"/>
                </a:cubicBezTo>
                <a:cubicBezTo>
                  <a:pt x="2901351" y="239184"/>
                  <a:pt x="3004867" y="362829"/>
                  <a:pt x="3088256" y="454844"/>
                </a:cubicBezTo>
                <a:cubicBezTo>
                  <a:pt x="3171645" y="546859"/>
                  <a:pt x="3188898" y="759644"/>
                  <a:pt x="3295290" y="817153"/>
                </a:cubicBezTo>
                <a:cubicBezTo>
                  <a:pt x="3401683" y="874662"/>
                  <a:pt x="3625970" y="863160"/>
                  <a:pt x="3726611" y="799900"/>
                </a:cubicBezTo>
                <a:cubicBezTo>
                  <a:pt x="3827252" y="736640"/>
                  <a:pt x="3838754" y="497976"/>
                  <a:pt x="3899139" y="437591"/>
                </a:cubicBezTo>
                <a:cubicBezTo>
                  <a:pt x="3959524" y="377206"/>
                  <a:pt x="4088920" y="437591"/>
                  <a:pt x="4088920" y="437591"/>
                </a:cubicBezTo>
                <a:lnTo>
                  <a:pt x="4088920" y="437591"/>
                </a:ln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0765766" y="4347713"/>
            <a:ext cx="1035170" cy="400110"/>
          </a:xfrm>
          <a:prstGeom prst="rect">
            <a:avLst/>
          </a:prstGeom>
          <a:noFill/>
        </p:spPr>
        <p:txBody>
          <a:bodyPr wrap="square" rtlCol="0">
            <a:spAutoFit/>
          </a:bodyPr>
          <a:lstStyle/>
          <a:p>
            <a:r>
              <a:rPr lang="en-US" sz="2000" dirty="0" smtClean="0"/>
              <a:t>Error </a:t>
            </a:r>
            <a:r>
              <a:rPr lang="en-US" sz="2000" dirty="0" err="1" smtClean="0"/>
              <a:t>F</a:t>
            </a:r>
            <a:r>
              <a:rPr lang="en-US" sz="2000" baseline="30000" dirty="0" err="1" smtClean="0"/>
              <a:t>n</a:t>
            </a:r>
            <a:endParaRPr lang="en-US" sz="2000" baseline="30000" dirty="0"/>
          </a:p>
        </p:txBody>
      </p:sp>
      <p:sp>
        <p:nvSpPr>
          <p:cNvPr id="3" name="Oval 2"/>
          <p:cNvSpPr/>
          <p:nvPr/>
        </p:nvSpPr>
        <p:spPr>
          <a:xfrm>
            <a:off x="7573993" y="4106173"/>
            <a:ext cx="172528" cy="15527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5520905" y="4520243"/>
            <a:ext cx="1173193" cy="707886"/>
          </a:xfrm>
          <a:prstGeom prst="rect">
            <a:avLst/>
          </a:prstGeom>
          <a:noFill/>
        </p:spPr>
        <p:txBody>
          <a:bodyPr wrap="square" rtlCol="0">
            <a:spAutoFit/>
          </a:bodyPr>
          <a:lstStyle/>
          <a:p>
            <a:r>
              <a:rPr lang="en-US" sz="2000" dirty="0" smtClean="0"/>
              <a:t>Output</a:t>
            </a:r>
          </a:p>
          <a:p>
            <a:r>
              <a:rPr lang="en-US" sz="2000" dirty="0" smtClean="0"/>
              <a:t>Error</a:t>
            </a:r>
          </a:p>
        </p:txBody>
      </p:sp>
      <p:sp>
        <p:nvSpPr>
          <p:cNvPr id="38" name="TextBox 37"/>
          <p:cNvSpPr txBox="1"/>
          <p:nvPr/>
        </p:nvSpPr>
        <p:spPr>
          <a:xfrm>
            <a:off x="1550497" y="4276388"/>
            <a:ext cx="3280294" cy="461665"/>
          </a:xfrm>
          <a:prstGeom prst="rect">
            <a:avLst/>
          </a:prstGeom>
          <a:noFill/>
        </p:spPr>
        <p:txBody>
          <a:bodyPr wrap="square" rtlCol="0">
            <a:spAutoFit/>
          </a:bodyPr>
          <a:lstStyle/>
          <a:p>
            <a:pPr algn="ctr"/>
            <a:r>
              <a:rPr lang="en-US" sz="2400" dirty="0" smtClean="0"/>
              <a:t>Node</a:t>
            </a:r>
            <a:r>
              <a:rPr lang="en-US" sz="2400" baseline="-25000" dirty="0" smtClean="0"/>
              <a:t>1</a:t>
            </a:r>
            <a:r>
              <a:rPr lang="en-US" sz="2400" dirty="0" smtClean="0"/>
              <a:t> </a:t>
            </a:r>
            <a:r>
              <a:rPr lang="en-US" sz="2400" smtClean="0"/>
              <a:t>= </a:t>
            </a:r>
            <a:r>
              <a:rPr lang="en-US" sz="2400" smtClean="0"/>
              <a:t>f(w</a:t>
            </a:r>
            <a:r>
              <a:rPr lang="en-US" sz="2400" baseline="-25000" smtClean="0"/>
              <a:t>1</a:t>
            </a:r>
            <a:r>
              <a:rPr lang="en-US" sz="2400" smtClean="0"/>
              <a:t>X </a:t>
            </a:r>
            <a:r>
              <a:rPr lang="en-US" sz="2400" smtClean="0"/>
              <a:t>+ b)</a:t>
            </a:r>
            <a:endParaRPr lang="en-US" sz="2400" baseline="-25000" dirty="0"/>
          </a:p>
        </p:txBody>
      </p:sp>
      <p:grpSp>
        <p:nvGrpSpPr>
          <p:cNvPr id="39" name="Group 38"/>
          <p:cNvGrpSpPr/>
          <p:nvPr/>
        </p:nvGrpSpPr>
        <p:grpSpPr>
          <a:xfrm>
            <a:off x="714036" y="2526175"/>
            <a:ext cx="4296598" cy="1225955"/>
            <a:chOff x="6686899" y="2849887"/>
            <a:chExt cx="4296598" cy="1225955"/>
          </a:xfrm>
        </p:grpSpPr>
        <p:sp>
          <p:nvSpPr>
            <p:cNvPr id="40" name="Oval 39"/>
            <p:cNvSpPr/>
            <p:nvPr/>
          </p:nvSpPr>
          <p:spPr>
            <a:xfrm>
              <a:off x="9014767" y="3344322"/>
              <a:ext cx="731520" cy="73152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flipV="1">
              <a:off x="7724558" y="3701648"/>
              <a:ext cx="1277286" cy="84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163971" y="3196733"/>
              <a:ext cx="718546" cy="474029"/>
            </a:xfrm>
            <a:prstGeom prst="rect">
              <a:avLst/>
            </a:prstGeom>
            <a:noFill/>
          </p:spPr>
          <p:txBody>
            <a:bodyPr wrap="square" rtlCol="0">
              <a:spAutoFit/>
            </a:bodyPr>
            <a:lstStyle/>
            <a:p>
              <a:r>
                <a:rPr lang="en-US" sz="2400" dirty="0" smtClean="0"/>
                <a:t>w</a:t>
              </a:r>
              <a:r>
                <a:rPr lang="en-US" sz="2400" baseline="-25000" dirty="0" smtClean="0"/>
                <a:t>1</a:t>
              </a:r>
              <a:endParaRPr lang="en-US" sz="2400" baseline="-25000" dirty="0"/>
            </a:p>
          </p:txBody>
        </p:sp>
        <p:sp>
          <p:nvSpPr>
            <p:cNvPr id="43" name="TextBox 42"/>
            <p:cNvSpPr txBox="1"/>
            <p:nvPr/>
          </p:nvSpPr>
          <p:spPr>
            <a:xfrm>
              <a:off x="6686899" y="3386917"/>
              <a:ext cx="445951" cy="646331"/>
            </a:xfrm>
            <a:prstGeom prst="rect">
              <a:avLst/>
            </a:prstGeom>
            <a:noFill/>
          </p:spPr>
          <p:txBody>
            <a:bodyPr wrap="square" rtlCol="0">
              <a:spAutoFit/>
            </a:bodyPr>
            <a:lstStyle/>
            <a:p>
              <a:r>
                <a:rPr lang="en-US" sz="3600" dirty="0" smtClean="0">
                  <a:solidFill>
                    <a:srgbClr val="FF0000"/>
                  </a:solidFill>
                </a:rPr>
                <a:t>X</a:t>
              </a:r>
              <a:endParaRPr lang="en-US" sz="3600" dirty="0">
                <a:solidFill>
                  <a:srgbClr val="FF0000"/>
                </a:solidFill>
              </a:endParaRPr>
            </a:p>
          </p:txBody>
        </p:sp>
        <p:cxnSp>
          <p:nvCxnSpPr>
            <p:cNvPr id="44" name="Straight Arrow Connector 43"/>
            <p:cNvCxnSpPr/>
            <p:nvPr/>
          </p:nvCxnSpPr>
          <p:spPr>
            <a:xfrm>
              <a:off x="9806344" y="3710082"/>
              <a:ext cx="4631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10296142" y="3359217"/>
                  <a:ext cx="687355" cy="7017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rgbClr val="FF0000"/>
                                </a:solidFill>
                                <a:latin typeface="Cambria Math" charset="0"/>
                              </a:rPr>
                            </m:ctrlPr>
                          </m:dPr>
                          <m:e>
                            <m:f>
                              <m:fPr>
                                <m:type m:val="noBar"/>
                                <m:ctrlPr>
                                  <a:rPr lang="en-US" sz="2400" i="1" smtClean="0">
                                    <a:solidFill>
                                      <a:srgbClr val="FF0000"/>
                                    </a:solidFill>
                                    <a:latin typeface="Cambria Math" charset="0"/>
                                  </a:rPr>
                                </m:ctrlPr>
                              </m:fPr>
                              <m:num>
                                <m:r>
                                  <a:rPr lang="en-US" sz="2400" b="0" i="1" smtClean="0">
                                    <a:solidFill>
                                      <a:srgbClr val="FF0000"/>
                                    </a:solidFill>
                                    <a:latin typeface="Cambria Math" charset="0"/>
                                  </a:rPr>
                                  <m:t>0</m:t>
                                </m:r>
                              </m:num>
                              <m:den>
                                <m:r>
                                  <a:rPr lang="en-US" sz="2400" b="0" i="1" smtClean="0">
                                    <a:solidFill>
                                      <a:srgbClr val="FF0000"/>
                                    </a:solidFill>
                                    <a:latin typeface="Cambria Math" charset="0"/>
                                  </a:rPr>
                                  <m:t>1</m:t>
                                </m:r>
                              </m:den>
                            </m:f>
                          </m:e>
                        </m:d>
                      </m:oMath>
                    </m:oMathPara>
                  </a14:m>
                  <a:endParaRPr lang="en-US" sz="2400" dirty="0">
                    <a:solidFill>
                      <a:srgbClr val="FF0000"/>
                    </a:solidFill>
                  </a:endParaRPr>
                </a:p>
              </p:txBody>
            </p:sp>
          </mc:Choice>
          <mc:Fallback xmlns="">
            <p:sp>
              <p:nvSpPr>
                <p:cNvPr id="147" name="TextBox 146"/>
                <p:cNvSpPr txBox="1">
                  <a:spLocks noRot="1" noChangeAspect="1" noMove="1" noResize="1" noEditPoints="1" noAdjustHandles="1" noChangeArrowheads="1" noChangeShapeType="1" noTextEdit="1"/>
                </p:cNvSpPr>
                <p:nvPr/>
              </p:nvSpPr>
              <p:spPr>
                <a:xfrm>
                  <a:off x="10296142" y="3359217"/>
                  <a:ext cx="687355" cy="701731"/>
                </a:xfrm>
                <a:prstGeom prst="rect">
                  <a:avLst/>
                </a:prstGeom>
                <a:blipFill rotWithShape="0">
                  <a:blip r:embed="rId4"/>
                  <a:stretch>
                    <a:fillRect/>
                  </a:stretch>
                </a:blipFill>
              </p:spPr>
              <p:txBody>
                <a:bodyPr/>
                <a:lstStyle/>
                <a:p>
                  <a:r>
                    <a:rPr lang="en-US">
                      <a:noFill/>
                    </a:rPr>
                    <a:t> </a:t>
                  </a:r>
                </a:p>
              </p:txBody>
            </p:sp>
          </mc:Fallback>
        </mc:AlternateContent>
        <p:sp>
          <p:nvSpPr>
            <p:cNvPr id="46" name="Oval 45"/>
            <p:cNvSpPr/>
            <p:nvPr/>
          </p:nvSpPr>
          <p:spPr>
            <a:xfrm>
              <a:off x="7145559" y="3420583"/>
              <a:ext cx="578999" cy="578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9314126" y="2849887"/>
              <a:ext cx="965329" cy="461665"/>
            </a:xfrm>
            <a:prstGeom prst="rect">
              <a:avLst/>
            </a:prstGeom>
          </p:spPr>
          <p:txBody>
            <a:bodyPr wrap="none">
              <a:spAutoFit/>
            </a:bodyPr>
            <a:lstStyle/>
            <a:p>
              <a:r>
                <a:rPr lang="en-US" sz="2400" dirty="0" smtClean="0"/>
                <a:t>Node</a:t>
              </a:r>
              <a:r>
                <a:rPr lang="en-US" sz="2400" baseline="-25000" dirty="0" smtClean="0"/>
                <a:t>1</a:t>
              </a:r>
              <a:endParaRPr lang="en-US" sz="2400" dirty="0"/>
            </a:p>
          </p:txBody>
        </p:sp>
      </p:grpSp>
      <p:pic>
        <p:nvPicPr>
          <p:cNvPr id="48" name="Picture 47"/>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577810" y="2077642"/>
            <a:ext cx="4663440" cy="3108960"/>
          </a:xfrm>
          <a:prstGeom prst="rect">
            <a:avLst/>
          </a:prstGeom>
        </p:spPr>
      </p:pic>
      <p:cxnSp>
        <p:nvCxnSpPr>
          <p:cNvPr id="8" name="Straight Connector 7"/>
          <p:cNvCxnSpPr>
            <a:stCxn id="3" idx="4"/>
          </p:cNvCxnSpPr>
          <p:nvPr/>
        </p:nvCxnSpPr>
        <p:spPr>
          <a:xfrm>
            <a:off x="7660257" y="4261449"/>
            <a:ext cx="0" cy="1863306"/>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584829" y="6095481"/>
            <a:ext cx="2297505" cy="400110"/>
          </a:xfrm>
          <a:prstGeom prst="rect">
            <a:avLst/>
          </a:prstGeom>
          <a:noFill/>
        </p:spPr>
        <p:txBody>
          <a:bodyPr wrap="square" rtlCol="0">
            <a:spAutoFit/>
          </a:bodyPr>
          <a:lstStyle/>
          <a:p>
            <a:pPr algn="ctr"/>
            <a:r>
              <a:rPr lang="en-US" sz="2000" dirty="0" smtClean="0"/>
              <a:t>w</a:t>
            </a:r>
            <a:r>
              <a:rPr lang="en-US" sz="2000" baseline="-25000" dirty="0" smtClean="0"/>
              <a:t>1</a:t>
            </a:r>
            <a:endParaRPr lang="en-US" sz="2000" baseline="-25000" dirty="0"/>
          </a:p>
        </p:txBody>
      </p:sp>
      <p:sp>
        <p:nvSpPr>
          <p:cNvPr id="52" name="TextBox 51"/>
          <p:cNvSpPr txBox="1"/>
          <p:nvPr/>
        </p:nvSpPr>
        <p:spPr>
          <a:xfrm>
            <a:off x="10659372" y="5943081"/>
            <a:ext cx="2297505" cy="400110"/>
          </a:xfrm>
          <a:prstGeom prst="rect">
            <a:avLst/>
          </a:prstGeom>
          <a:noFill/>
        </p:spPr>
        <p:txBody>
          <a:bodyPr wrap="square" rtlCol="0">
            <a:spAutoFit/>
          </a:bodyPr>
          <a:lstStyle/>
          <a:p>
            <a:pPr algn="ctr"/>
            <a:r>
              <a:rPr lang="en-US" sz="2000" smtClean="0"/>
              <a:t>W</a:t>
            </a:r>
            <a:endParaRPr lang="en-US" sz="2000" baseline="-25000" dirty="0"/>
          </a:p>
        </p:txBody>
      </p:sp>
    </p:spTree>
    <p:extLst>
      <p:ext uri="{BB962C8B-B14F-4D97-AF65-F5344CB8AC3E}">
        <p14:creationId xmlns:p14="http://schemas.microsoft.com/office/powerpoint/2010/main" val="1433271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Information Processing in a VERY Simple Neural network</a:t>
            </a:r>
            <a:endParaRPr lang="en-US" sz="3600" b="1" dirty="0" smtClean="0">
              <a:solidFill>
                <a:schemeClr val="bg1"/>
              </a:solidFill>
              <a:effectLst/>
            </a:endParaRPr>
          </a:p>
        </p:txBody>
      </p:sp>
      <p:sp>
        <p:nvSpPr>
          <p:cNvPr id="6" name="TextBox 5"/>
          <p:cNvSpPr txBox="1"/>
          <p:nvPr/>
        </p:nvSpPr>
        <p:spPr>
          <a:xfrm>
            <a:off x="6400799" y="1431985"/>
            <a:ext cx="5400136" cy="2677656"/>
          </a:xfrm>
          <a:prstGeom prst="rect">
            <a:avLst/>
          </a:prstGeom>
          <a:noFill/>
        </p:spPr>
        <p:txBody>
          <a:bodyPr wrap="square" rtlCol="0">
            <a:spAutoFit/>
          </a:bodyPr>
          <a:lstStyle/>
          <a:p>
            <a:r>
              <a:rPr lang="en-US" sz="2800" dirty="0" smtClean="0"/>
              <a:t>How to pick the weights and biases?</a:t>
            </a:r>
          </a:p>
          <a:p>
            <a:endParaRPr lang="en-US" sz="2400" dirty="0"/>
          </a:p>
          <a:p>
            <a:r>
              <a:rPr lang="en-US" sz="2400" dirty="0" smtClean="0"/>
              <a:t>Take the derivative of the loss function with respect to the weights and biases</a:t>
            </a:r>
          </a:p>
          <a:p>
            <a:endParaRPr lang="en-US" sz="2400" dirty="0" smtClean="0"/>
          </a:p>
          <a:p>
            <a:endParaRPr lang="en-US" sz="2400" baseline="-25000" dirty="0"/>
          </a:p>
        </p:txBody>
      </p:sp>
      <p:cxnSp>
        <p:nvCxnSpPr>
          <p:cNvPr id="5" name="Straight Arrow Connector 4"/>
          <p:cNvCxnSpPr/>
          <p:nvPr/>
        </p:nvCxnSpPr>
        <p:spPr>
          <a:xfrm flipV="1">
            <a:off x="6556075" y="3605839"/>
            <a:ext cx="0" cy="25603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570451" y="6142008"/>
            <a:ext cx="5029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Freeform 9"/>
          <p:cNvSpPr/>
          <p:nvPr/>
        </p:nvSpPr>
        <p:spPr>
          <a:xfrm>
            <a:off x="6590582" y="4082651"/>
            <a:ext cx="4088920" cy="1619688"/>
          </a:xfrm>
          <a:custGeom>
            <a:avLst/>
            <a:gdLst>
              <a:gd name="connsiteX0" fmla="*/ 0 w 4088920"/>
              <a:gd name="connsiteY0" fmla="*/ 713636 h 1619688"/>
              <a:gd name="connsiteX1" fmla="*/ 258792 w 4088920"/>
              <a:gd name="connsiteY1" fmla="*/ 230557 h 1619688"/>
              <a:gd name="connsiteX2" fmla="*/ 552090 w 4088920"/>
              <a:gd name="connsiteY2" fmla="*/ 6270 h 1619688"/>
              <a:gd name="connsiteX3" fmla="*/ 966158 w 4088920"/>
              <a:gd name="connsiteY3" fmla="*/ 75282 h 1619688"/>
              <a:gd name="connsiteX4" fmla="*/ 1138686 w 4088920"/>
              <a:gd name="connsiteY4" fmla="*/ 213304 h 1619688"/>
              <a:gd name="connsiteX5" fmla="*/ 1362973 w 4088920"/>
              <a:gd name="connsiteY5" fmla="*/ 644625 h 1619688"/>
              <a:gd name="connsiteX6" fmla="*/ 1535501 w 4088920"/>
              <a:gd name="connsiteY6" fmla="*/ 1127704 h 1619688"/>
              <a:gd name="connsiteX7" fmla="*/ 1725283 w 4088920"/>
              <a:gd name="connsiteY7" fmla="*/ 1593531 h 1619688"/>
              <a:gd name="connsiteX8" fmla="*/ 1984075 w 4088920"/>
              <a:gd name="connsiteY8" fmla="*/ 1507267 h 1619688"/>
              <a:gd name="connsiteX9" fmla="*/ 1984075 w 4088920"/>
              <a:gd name="connsiteY9" fmla="*/ 1058693 h 1619688"/>
              <a:gd name="connsiteX10" fmla="*/ 2139350 w 4088920"/>
              <a:gd name="connsiteY10" fmla="*/ 799900 h 1619688"/>
              <a:gd name="connsiteX11" fmla="*/ 2449901 w 4088920"/>
              <a:gd name="connsiteY11" fmla="*/ 610119 h 1619688"/>
              <a:gd name="connsiteX12" fmla="*/ 2794958 w 4088920"/>
              <a:gd name="connsiteY12" fmla="*/ 265063 h 1619688"/>
              <a:gd name="connsiteX13" fmla="*/ 3088256 w 4088920"/>
              <a:gd name="connsiteY13" fmla="*/ 454844 h 1619688"/>
              <a:gd name="connsiteX14" fmla="*/ 3295290 w 4088920"/>
              <a:gd name="connsiteY14" fmla="*/ 817153 h 1619688"/>
              <a:gd name="connsiteX15" fmla="*/ 3726611 w 4088920"/>
              <a:gd name="connsiteY15" fmla="*/ 799900 h 1619688"/>
              <a:gd name="connsiteX16" fmla="*/ 3899139 w 4088920"/>
              <a:gd name="connsiteY16" fmla="*/ 437591 h 1619688"/>
              <a:gd name="connsiteX17" fmla="*/ 4088920 w 4088920"/>
              <a:gd name="connsiteY17" fmla="*/ 437591 h 1619688"/>
              <a:gd name="connsiteX18" fmla="*/ 4088920 w 4088920"/>
              <a:gd name="connsiteY18" fmla="*/ 437591 h 161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88920" h="1619688">
                <a:moveTo>
                  <a:pt x="0" y="713636"/>
                </a:moveTo>
                <a:cubicBezTo>
                  <a:pt x="83388" y="531043"/>
                  <a:pt x="166777" y="348451"/>
                  <a:pt x="258792" y="230557"/>
                </a:cubicBezTo>
                <a:cubicBezTo>
                  <a:pt x="350807" y="112663"/>
                  <a:pt x="434196" y="32149"/>
                  <a:pt x="552090" y="6270"/>
                </a:cubicBezTo>
                <a:cubicBezTo>
                  <a:pt x="669984" y="-19609"/>
                  <a:pt x="868392" y="40776"/>
                  <a:pt x="966158" y="75282"/>
                </a:cubicBezTo>
                <a:cubicBezTo>
                  <a:pt x="1063924" y="109788"/>
                  <a:pt x="1072550" y="118413"/>
                  <a:pt x="1138686" y="213304"/>
                </a:cubicBezTo>
                <a:cubicBezTo>
                  <a:pt x="1204822" y="308194"/>
                  <a:pt x="1296837" y="492225"/>
                  <a:pt x="1362973" y="644625"/>
                </a:cubicBezTo>
                <a:cubicBezTo>
                  <a:pt x="1429109" y="797025"/>
                  <a:pt x="1475116" y="969553"/>
                  <a:pt x="1535501" y="1127704"/>
                </a:cubicBezTo>
                <a:cubicBezTo>
                  <a:pt x="1595886" y="1285855"/>
                  <a:pt x="1650521" y="1530270"/>
                  <a:pt x="1725283" y="1593531"/>
                </a:cubicBezTo>
                <a:cubicBezTo>
                  <a:pt x="1800045" y="1656792"/>
                  <a:pt x="1940943" y="1596407"/>
                  <a:pt x="1984075" y="1507267"/>
                </a:cubicBezTo>
                <a:cubicBezTo>
                  <a:pt x="2027207" y="1418127"/>
                  <a:pt x="1958196" y="1176587"/>
                  <a:pt x="1984075" y="1058693"/>
                </a:cubicBezTo>
                <a:cubicBezTo>
                  <a:pt x="2009954" y="940799"/>
                  <a:pt x="2061712" y="874662"/>
                  <a:pt x="2139350" y="799900"/>
                </a:cubicBezTo>
                <a:cubicBezTo>
                  <a:pt x="2216988" y="725138"/>
                  <a:pt x="2340633" y="699258"/>
                  <a:pt x="2449901" y="610119"/>
                </a:cubicBezTo>
                <a:cubicBezTo>
                  <a:pt x="2559169" y="520979"/>
                  <a:pt x="2688566" y="290942"/>
                  <a:pt x="2794958" y="265063"/>
                </a:cubicBezTo>
                <a:cubicBezTo>
                  <a:pt x="2901351" y="239184"/>
                  <a:pt x="3004867" y="362829"/>
                  <a:pt x="3088256" y="454844"/>
                </a:cubicBezTo>
                <a:cubicBezTo>
                  <a:pt x="3171645" y="546859"/>
                  <a:pt x="3188898" y="759644"/>
                  <a:pt x="3295290" y="817153"/>
                </a:cubicBezTo>
                <a:cubicBezTo>
                  <a:pt x="3401683" y="874662"/>
                  <a:pt x="3625970" y="863160"/>
                  <a:pt x="3726611" y="799900"/>
                </a:cubicBezTo>
                <a:cubicBezTo>
                  <a:pt x="3827252" y="736640"/>
                  <a:pt x="3838754" y="497976"/>
                  <a:pt x="3899139" y="437591"/>
                </a:cubicBezTo>
                <a:cubicBezTo>
                  <a:pt x="3959524" y="377206"/>
                  <a:pt x="4088920" y="437591"/>
                  <a:pt x="4088920" y="437591"/>
                </a:cubicBezTo>
                <a:lnTo>
                  <a:pt x="4088920" y="437591"/>
                </a:ln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0765766" y="4347713"/>
            <a:ext cx="1035170" cy="400110"/>
          </a:xfrm>
          <a:prstGeom prst="rect">
            <a:avLst/>
          </a:prstGeom>
          <a:noFill/>
        </p:spPr>
        <p:txBody>
          <a:bodyPr wrap="square" rtlCol="0">
            <a:spAutoFit/>
          </a:bodyPr>
          <a:lstStyle/>
          <a:p>
            <a:r>
              <a:rPr lang="en-US" sz="2000" dirty="0" smtClean="0"/>
              <a:t>Error </a:t>
            </a:r>
            <a:r>
              <a:rPr lang="en-US" sz="2000" dirty="0" err="1" smtClean="0"/>
              <a:t>F</a:t>
            </a:r>
            <a:r>
              <a:rPr lang="en-US" sz="2000" baseline="30000" dirty="0" err="1" smtClean="0"/>
              <a:t>n</a:t>
            </a:r>
            <a:endParaRPr lang="en-US" sz="2000" baseline="30000" dirty="0"/>
          </a:p>
        </p:txBody>
      </p:sp>
      <p:cxnSp>
        <p:nvCxnSpPr>
          <p:cNvPr id="12" name="Straight Arrow Connector 11"/>
          <p:cNvCxnSpPr/>
          <p:nvPr/>
        </p:nvCxnSpPr>
        <p:spPr>
          <a:xfrm>
            <a:off x="7401464" y="3933645"/>
            <a:ext cx="638355" cy="56934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7573993" y="4106173"/>
            <a:ext cx="172528" cy="15527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5520905" y="4520243"/>
            <a:ext cx="1173193" cy="707886"/>
          </a:xfrm>
          <a:prstGeom prst="rect">
            <a:avLst/>
          </a:prstGeom>
          <a:noFill/>
        </p:spPr>
        <p:txBody>
          <a:bodyPr wrap="square" rtlCol="0">
            <a:spAutoFit/>
          </a:bodyPr>
          <a:lstStyle/>
          <a:p>
            <a:r>
              <a:rPr lang="en-US" sz="2000" dirty="0" smtClean="0"/>
              <a:t>Output</a:t>
            </a:r>
          </a:p>
          <a:p>
            <a:r>
              <a:rPr lang="en-US" sz="2000" dirty="0" smtClean="0"/>
              <a:t>Error</a:t>
            </a:r>
          </a:p>
        </p:txBody>
      </p:sp>
      <p:sp>
        <p:nvSpPr>
          <p:cNvPr id="38" name="TextBox 37"/>
          <p:cNvSpPr txBox="1"/>
          <p:nvPr/>
        </p:nvSpPr>
        <p:spPr>
          <a:xfrm>
            <a:off x="1550497" y="4276388"/>
            <a:ext cx="3280294" cy="461665"/>
          </a:xfrm>
          <a:prstGeom prst="rect">
            <a:avLst/>
          </a:prstGeom>
          <a:noFill/>
        </p:spPr>
        <p:txBody>
          <a:bodyPr wrap="square" rtlCol="0">
            <a:spAutoFit/>
          </a:bodyPr>
          <a:lstStyle/>
          <a:p>
            <a:pPr algn="ctr"/>
            <a:r>
              <a:rPr lang="en-US" sz="2400" dirty="0" smtClean="0"/>
              <a:t>Node</a:t>
            </a:r>
            <a:r>
              <a:rPr lang="en-US" sz="2400" baseline="-25000" dirty="0" smtClean="0"/>
              <a:t>1</a:t>
            </a:r>
            <a:r>
              <a:rPr lang="en-US" sz="2400" dirty="0" smtClean="0"/>
              <a:t> </a:t>
            </a:r>
            <a:r>
              <a:rPr lang="en-US" sz="2400" smtClean="0"/>
              <a:t>= </a:t>
            </a:r>
            <a:r>
              <a:rPr lang="en-US" sz="2400" smtClean="0"/>
              <a:t>f(w</a:t>
            </a:r>
            <a:r>
              <a:rPr lang="en-US" sz="2400" baseline="-25000" smtClean="0"/>
              <a:t>1</a:t>
            </a:r>
            <a:r>
              <a:rPr lang="en-US" sz="2400" smtClean="0"/>
              <a:t>X </a:t>
            </a:r>
            <a:r>
              <a:rPr lang="en-US" sz="2400" smtClean="0"/>
              <a:t>+ b)</a:t>
            </a:r>
            <a:endParaRPr lang="en-US" sz="2400" baseline="-25000" dirty="0"/>
          </a:p>
        </p:txBody>
      </p:sp>
      <p:grpSp>
        <p:nvGrpSpPr>
          <p:cNvPr id="39" name="Group 38"/>
          <p:cNvGrpSpPr/>
          <p:nvPr/>
        </p:nvGrpSpPr>
        <p:grpSpPr>
          <a:xfrm>
            <a:off x="714036" y="2526175"/>
            <a:ext cx="4296598" cy="1225955"/>
            <a:chOff x="6686899" y="2849887"/>
            <a:chExt cx="4296598" cy="1225955"/>
          </a:xfrm>
        </p:grpSpPr>
        <p:sp>
          <p:nvSpPr>
            <p:cNvPr id="40" name="Oval 39"/>
            <p:cNvSpPr/>
            <p:nvPr/>
          </p:nvSpPr>
          <p:spPr>
            <a:xfrm>
              <a:off x="9014767" y="3344322"/>
              <a:ext cx="731520" cy="73152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flipV="1">
              <a:off x="7724558" y="3701648"/>
              <a:ext cx="1277286" cy="84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163971" y="3196733"/>
              <a:ext cx="718546" cy="474029"/>
            </a:xfrm>
            <a:prstGeom prst="rect">
              <a:avLst/>
            </a:prstGeom>
            <a:noFill/>
          </p:spPr>
          <p:txBody>
            <a:bodyPr wrap="square" rtlCol="0">
              <a:spAutoFit/>
            </a:bodyPr>
            <a:lstStyle/>
            <a:p>
              <a:r>
                <a:rPr lang="en-US" sz="2400" dirty="0" smtClean="0"/>
                <a:t>w</a:t>
              </a:r>
              <a:r>
                <a:rPr lang="en-US" sz="2400" baseline="-25000" dirty="0" smtClean="0"/>
                <a:t>1</a:t>
              </a:r>
              <a:endParaRPr lang="en-US" sz="2400" baseline="-25000" dirty="0"/>
            </a:p>
          </p:txBody>
        </p:sp>
        <p:sp>
          <p:nvSpPr>
            <p:cNvPr id="43" name="TextBox 42"/>
            <p:cNvSpPr txBox="1"/>
            <p:nvPr/>
          </p:nvSpPr>
          <p:spPr>
            <a:xfrm>
              <a:off x="6686899" y="3386917"/>
              <a:ext cx="445951" cy="646331"/>
            </a:xfrm>
            <a:prstGeom prst="rect">
              <a:avLst/>
            </a:prstGeom>
            <a:noFill/>
          </p:spPr>
          <p:txBody>
            <a:bodyPr wrap="square" rtlCol="0">
              <a:spAutoFit/>
            </a:bodyPr>
            <a:lstStyle/>
            <a:p>
              <a:r>
                <a:rPr lang="en-US" sz="3600" dirty="0" smtClean="0">
                  <a:solidFill>
                    <a:srgbClr val="FF0000"/>
                  </a:solidFill>
                </a:rPr>
                <a:t>X</a:t>
              </a:r>
              <a:endParaRPr lang="en-US" sz="3600" dirty="0">
                <a:solidFill>
                  <a:srgbClr val="FF0000"/>
                </a:solidFill>
              </a:endParaRPr>
            </a:p>
          </p:txBody>
        </p:sp>
        <p:cxnSp>
          <p:nvCxnSpPr>
            <p:cNvPr id="44" name="Straight Arrow Connector 43"/>
            <p:cNvCxnSpPr/>
            <p:nvPr/>
          </p:nvCxnSpPr>
          <p:spPr>
            <a:xfrm>
              <a:off x="9806344" y="3710082"/>
              <a:ext cx="4631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10296142" y="3359217"/>
                  <a:ext cx="687355" cy="7017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rgbClr val="FF0000"/>
                                </a:solidFill>
                                <a:latin typeface="Cambria Math" charset="0"/>
                              </a:rPr>
                            </m:ctrlPr>
                          </m:dPr>
                          <m:e>
                            <m:f>
                              <m:fPr>
                                <m:type m:val="noBar"/>
                                <m:ctrlPr>
                                  <a:rPr lang="en-US" sz="2400" i="1" smtClean="0">
                                    <a:solidFill>
                                      <a:srgbClr val="FF0000"/>
                                    </a:solidFill>
                                    <a:latin typeface="Cambria Math" charset="0"/>
                                  </a:rPr>
                                </m:ctrlPr>
                              </m:fPr>
                              <m:num>
                                <m:r>
                                  <a:rPr lang="en-US" sz="2400" b="0" i="1" smtClean="0">
                                    <a:solidFill>
                                      <a:srgbClr val="FF0000"/>
                                    </a:solidFill>
                                    <a:latin typeface="Cambria Math" charset="0"/>
                                  </a:rPr>
                                  <m:t>0</m:t>
                                </m:r>
                              </m:num>
                              <m:den>
                                <m:r>
                                  <a:rPr lang="en-US" sz="2400" b="0" i="1" smtClean="0">
                                    <a:solidFill>
                                      <a:srgbClr val="FF0000"/>
                                    </a:solidFill>
                                    <a:latin typeface="Cambria Math" charset="0"/>
                                  </a:rPr>
                                  <m:t>1</m:t>
                                </m:r>
                              </m:den>
                            </m:f>
                          </m:e>
                        </m:d>
                      </m:oMath>
                    </m:oMathPara>
                  </a14:m>
                  <a:endParaRPr lang="en-US" sz="2400" dirty="0">
                    <a:solidFill>
                      <a:srgbClr val="FF0000"/>
                    </a:solidFill>
                  </a:endParaRPr>
                </a:p>
              </p:txBody>
            </p:sp>
          </mc:Choice>
          <mc:Fallback xmlns="">
            <p:sp>
              <p:nvSpPr>
                <p:cNvPr id="147" name="TextBox 146"/>
                <p:cNvSpPr txBox="1">
                  <a:spLocks noRot="1" noChangeAspect="1" noMove="1" noResize="1" noEditPoints="1" noAdjustHandles="1" noChangeArrowheads="1" noChangeShapeType="1" noTextEdit="1"/>
                </p:cNvSpPr>
                <p:nvPr/>
              </p:nvSpPr>
              <p:spPr>
                <a:xfrm>
                  <a:off x="10296142" y="3359217"/>
                  <a:ext cx="687355" cy="701731"/>
                </a:xfrm>
                <a:prstGeom prst="rect">
                  <a:avLst/>
                </a:prstGeom>
                <a:blipFill rotWithShape="0">
                  <a:blip r:embed="rId4"/>
                  <a:stretch>
                    <a:fillRect/>
                  </a:stretch>
                </a:blipFill>
              </p:spPr>
              <p:txBody>
                <a:bodyPr/>
                <a:lstStyle/>
                <a:p>
                  <a:r>
                    <a:rPr lang="en-US">
                      <a:noFill/>
                    </a:rPr>
                    <a:t> </a:t>
                  </a:r>
                </a:p>
              </p:txBody>
            </p:sp>
          </mc:Fallback>
        </mc:AlternateContent>
        <p:sp>
          <p:nvSpPr>
            <p:cNvPr id="46" name="Oval 45"/>
            <p:cNvSpPr/>
            <p:nvPr/>
          </p:nvSpPr>
          <p:spPr>
            <a:xfrm>
              <a:off x="7145559" y="3420583"/>
              <a:ext cx="578999" cy="578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9314126" y="2849887"/>
              <a:ext cx="965329" cy="461665"/>
            </a:xfrm>
            <a:prstGeom prst="rect">
              <a:avLst/>
            </a:prstGeom>
          </p:spPr>
          <p:txBody>
            <a:bodyPr wrap="none">
              <a:spAutoFit/>
            </a:bodyPr>
            <a:lstStyle/>
            <a:p>
              <a:r>
                <a:rPr lang="en-US" sz="2400" dirty="0" smtClean="0"/>
                <a:t>Node</a:t>
              </a:r>
              <a:r>
                <a:rPr lang="en-US" sz="2400" baseline="-25000" dirty="0" smtClean="0"/>
                <a:t>1</a:t>
              </a:r>
              <a:endParaRPr lang="en-US" sz="2400" dirty="0"/>
            </a:p>
          </p:txBody>
        </p:sp>
      </p:grpSp>
      <p:pic>
        <p:nvPicPr>
          <p:cNvPr id="48" name="Picture 47"/>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577810" y="2077642"/>
            <a:ext cx="4663440" cy="3108960"/>
          </a:xfrm>
          <a:prstGeom prst="rect">
            <a:avLst/>
          </a:prstGeom>
        </p:spPr>
      </p:pic>
      <p:cxnSp>
        <p:nvCxnSpPr>
          <p:cNvPr id="51" name="Straight Connector 50"/>
          <p:cNvCxnSpPr>
            <a:stCxn id="52" idx="4"/>
          </p:cNvCxnSpPr>
          <p:nvPr/>
        </p:nvCxnSpPr>
        <p:spPr>
          <a:xfrm>
            <a:off x="7660257" y="4261449"/>
            <a:ext cx="0" cy="1863306"/>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584829" y="6095481"/>
            <a:ext cx="2297505" cy="400110"/>
          </a:xfrm>
          <a:prstGeom prst="rect">
            <a:avLst/>
          </a:prstGeom>
          <a:noFill/>
        </p:spPr>
        <p:txBody>
          <a:bodyPr wrap="square" rtlCol="0">
            <a:spAutoFit/>
          </a:bodyPr>
          <a:lstStyle/>
          <a:p>
            <a:pPr algn="ctr"/>
            <a:r>
              <a:rPr lang="en-US" sz="2000" dirty="0" smtClean="0"/>
              <a:t>w</a:t>
            </a:r>
            <a:r>
              <a:rPr lang="en-US" sz="2000" baseline="-25000" dirty="0" smtClean="0"/>
              <a:t>1</a:t>
            </a:r>
            <a:endParaRPr lang="en-US" sz="2000" baseline="-25000" dirty="0"/>
          </a:p>
        </p:txBody>
      </p:sp>
      <p:sp>
        <p:nvSpPr>
          <p:cNvPr id="53" name="TextBox 52"/>
          <p:cNvSpPr txBox="1"/>
          <p:nvPr/>
        </p:nvSpPr>
        <p:spPr>
          <a:xfrm>
            <a:off x="10659372" y="5943081"/>
            <a:ext cx="2297505" cy="400110"/>
          </a:xfrm>
          <a:prstGeom prst="rect">
            <a:avLst/>
          </a:prstGeom>
          <a:noFill/>
        </p:spPr>
        <p:txBody>
          <a:bodyPr wrap="square" rtlCol="0">
            <a:spAutoFit/>
          </a:bodyPr>
          <a:lstStyle/>
          <a:p>
            <a:pPr algn="ctr"/>
            <a:r>
              <a:rPr lang="en-US" sz="2000" smtClean="0"/>
              <a:t>W</a:t>
            </a:r>
            <a:endParaRPr lang="en-US" sz="2000" baseline="-25000" dirty="0"/>
          </a:p>
        </p:txBody>
      </p:sp>
    </p:spTree>
    <p:extLst>
      <p:ext uri="{BB962C8B-B14F-4D97-AF65-F5344CB8AC3E}">
        <p14:creationId xmlns:p14="http://schemas.microsoft.com/office/powerpoint/2010/main" val="749137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Information Processing in a VERY Simple Neural network</a:t>
            </a:r>
            <a:endParaRPr lang="en-US" sz="3600" b="1" dirty="0" smtClean="0">
              <a:solidFill>
                <a:schemeClr val="bg1"/>
              </a:solidFill>
              <a:effectLst/>
            </a:endParaRPr>
          </a:p>
        </p:txBody>
      </p:sp>
      <p:sp>
        <p:nvSpPr>
          <p:cNvPr id="6" name="TextBox 5"/>
          <p:cNvSpPr txBox="1"/>
          <p:nvPr/>
        </p:nvSpPr>
        <p:spPr>
          <a:xfrm>
            <a:off x="6400799" y="1431985"/>
            <a:ext cx="5400136" cy="2677656"/>
          </a:xfrm>
          <a:prstGeom prst="rect">
            <a:avLst/>
          </a:prstGeom>
          <a:noFill/>
        </p:spPr>
        <p:txBody>
          <a:bodyPr wrap="square" rtlCol="0">
            <a:spAutoFit/>
          </a:bodyPr>
          <a:lstStyle/>
          <a:p>
            <a:r>
              <a:rPr lang="en-US" sz="2800" dirty="0" smtClean="0"/>
              <a:t>How to pick the weights and biases?</a:t>
            </a:r>
          </a:p>
          <a:p>
            <a:endParaRPr lang="en-US" sz="2400" dirty="0"/>
          </a:p>
          <a:p>
            <a:r>
              <a:rPr lang="en-US" sz="2400" dirty="0" smtClean="0"/>
              <a:t>Take the derivative of the loss function with respect to the weights and biases</a:t>
            </a:r>
          </a:p>
          <a:p>
            <a:endParaRPr lang="en-US" sz="2400" dirty="0" smtClean="0"/>
          </a:p>
          <a:p>
            <a:endParaRPr lang="en-US" sz="2400" baseline="-25000" dirty="0"/>
          </a:p>
        </p:txBody>
      </p:sp>
      <p:cxnSp>
        <p:nvCxnSpPr>
          <p:cNvPr id="5" name="Straight Arrow Connector 4"/>
          <p:cNvCxnSpPr/>
          <p:nvPr/>
        </p:nvCxnSpPr>
        <p:spPr>
          <a:xfrm flipV="1">
            <a:off x="6556075" y="3605839"/>
            <a:ext cx="0" cy="25603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570451" y="6142008"/>
            <a:ext cx="5029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Freeform 9"/>
          <p:cNvSpPr/>
          <p:nvPr/>
        </p:nvSpPr>
        <p:spPr>
          <a:xfrm>
            <a:off x="6590582" y="4082651"/>
            <a:ext cx="4088920" cy="1619688"/>
          </a:xfrm>
          <a:custGeom>
            <a:avLst/>
            <a:gdLst>
              <a:gd name="connsiteX0" fmla="*/ 0 w 4088920"/>
              <a:gd name="connsiteY0" fmla="*/ 713636 h 1619688"/>
              <a:gd name="connsiteX1" fmla="*/ 258792 w 4088920"/>
              <a:gd name="connsiteY1" fmla="*/ 230557 h 1619688"/>
              <a:gd name="connsiteX2" fmla="*/ 552090 w 4088920"/>
              <a:gd name="connsiteY2" fmla="*/ 6270 h 1619688"/>
              <a:gd name="connsiteX3" fmla="*/ 966158 w 4088920"/>
              <a:gd name="connsiteY3" fmla="*/ 75282 h 1619688"/>
              <a:gd name="connsiteX4" fmla="*/ 1138686 w 4088920"/>
              <a:gd name="connsiteY4" fmla="*/ 213304 h 1619688"/>
              <a:gd name="connsiteX5" fmla="*/ 1362973 w 4088920"/>
              <a:gd name="connsiteY5" fmla="*/ 644625 h 1619688"/>
              <a:gd name="connsiteX6" fmla="*/ 1535501 w 4088920"/>
              <a:gd name="connsiteY6" fmla="*/ 1127704 h 1619688"/>
              <a:gd name="connsiteX7" fmla="*/ 1725283 w 4088920"/>
              <a:gd name="connsiteY7" fmla="*/ 1593531 h 1619688"/>
              <a:gd name="connsiteX8" fmla="*/ 1984075 w 4088920"/>
              <a:gd name="connsiteY8" fmla="*/ 1507267 h 1619688"/>
              <a:gd name="connsiteX9" fmla="*/ 1984075 w 4088920"/>
              <a:gd name="connsiteY9" fmla="*/ 1058693 h 1619688"/>
              <a:gd name="connsiteX10" fmla="*/ 2139350 w 4088920"/>
              <a:gd name="connsiteY10" fmla="*/ 799900 h 1619688"/>
              <a:gd name="connsiteX11" fmla="*/ 2449901 w 4088920"/>
              <a:gd name="connsiteY11" fmla="*/ 610119 h 1619688"/>
              <a:gd name="connsiteX12" fmla="*/ 2794958 w 4088920"/>
              <a:gd name="connsiteY12" fmla="*/ 265063 h 1619688"/>
              <a:gd name="connsiteX13" fmla="*/ 3088256 w 4088920"/>
              <a:gd name="connsiteY13" fmla="*/ 454844 h 1619688"/>
              <a:gd name="connsiteX14" fmla="*/ 3295290 w 4088920"/>
              <a:gd name="connsiteY14" fmla="*/ 817153 h 1619688"/>
              <a:gd name="connsiteX15" fmla="*/ 3726611 w 4088920"/>
              <a:gd name="connsiteY15" fmla="*/ 799900 h 1619688"/>
              <a:gd name="connsiteX16" fmla="*/ 3899139 w 4088920"/>
              <a:gd name="connsiteY16" fmla="*/ 437591 h 1619688"/>
              <a:gd name="connsiteX17" fmla="*/ 4088920 w 4088920"/>
              <a:gd name="connsiteY17" fmla="*/ 437591 h 1619688"/>
              <a:gd name="connsiteX18" fmla="*/ 4088920 w 4088920"/>
              <a:gd name="connsiteY18" fmla="*/ 437591 h 161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88920" h="1619688">
                <a:moveTo>
                  <a:pt x="0" y="713636"/>
                </a:moveTo>
                <a:cubicBezTo>
                  <a:pt x="83388" y="531043"/>
                  <a:pt x="166777" y="348451"/>
                  <a:pt x="258792" y="230557"/>
                </a:cubicBezTo>
                <a:cubicBezTo>
                  <a:pt x="350807" y="112663"/>
                  <a:pt x="434196" y="32149"/>
                  <a:pt x="552090" y="6270"/>
                </a:cubicBezTo>
                <a:cubicBezTo>
                  <a:pt x="669984" y="-19609"/>
                  <a:pt x="868392" y="40776"/>
                  <a:pt x="966158" y="75282"/>
                </a:cubicBezTo>
                <a:cubicBezTo>
                  <a:pt x="1063924" y="109788"/>
                  <a:pt x="1072550" y="118413"/>
                  <a:pt x="1138686" y="213304"/>
                </a:cubicBezTo>
                <a:cubicBezTo>
                  <a:pt x="1204822" y="308194"/>
                  <a:pt x="1296837" y="492225"/>
                  <a:pt x="1362973" y="644625"/>
                </a:cubicBezTo>
                <a:cubicBezTo>
                  <a:pt x="1429109" y="797025"/>
                  <a:pt x="1475116" y="969553"/>
                  <a:pt x="1535501" y="1127704"/>
                </a:cubicBezTo>
                <a:cubicBezTo>
                  <a:pt x="1595886" y="1285855"/>
                  <a:pt x="1650521" y="1530270"/>
                  <a:pt x="1725283" y="1593531"/>
                </a:cubicBezTo>
                <a:cubicBezTo>
                  <a:pt x="1800045" y="1656792"/>
                  <a:pt x="1940943" y="1596407"/>
                  <a:pt x="1984075" y="1507267"/>
                </a:cubicBezTo>
                <a:cubicBezTo>
                  <a:pt x="2027207" y="1418127"/>
                  <a:pt x="1958196" y="1176587"/>
                  <a:pt x="1984075" y="1058693"/>
                </a:cubicBezTo>
                <a:cubicBezTo>
                  <a:pt x="2009954" y="940799"/>
                  <a:pt x="2061712" y="874662"/>
                  <a:pt x="2139350" y="799900"/>
                </a:cubicBezTo>
                <a:cubicBezTo>
                  <a:pt x="2216988" y="725138"/>
                  <a:pt x="2340633" y="699258"/>
                  <a:pt x="2449901" y="610119"/>
                </a:cubicBezTo>
                <a:cubicBezTo>
                  <a:pt x="2559169" y="520979"/>
                  <a:pt x="2688566" y="290942"/>
                  <a:pt x="2794958" y="265063"/>
                </a:cubicBezTo>
                <a:cubicBezTo>
                  <a:pt x="2901351" y="239184"/>
                  <a:pt x="3004867" y="362829"/>
                  <a:pt x="3088256" y="454844"/>
                </a:cubicBezTo>
                <a:cubicBezTo>
                  <a:pt x="3171645" y="546859"/>
                  <a:pt x="3188898" y="759644"/>
                  <a:pt x="3295290" y="817153"/>
                </a:cubicBezTo>
                <a:cubicBezTo>
                  <a:pt x="3401683" y="874662"/>
                  <a:pt x="3625970" y="863160"/>
                  <a:pt x="3726611" y="799900"/>
                </a:cubicBezTo>
                <a:cubicBezTo>
                  <a:pt x="3827252" y="736640"/>
                  <a:pt x="3838754" y="497976"/>
                  <a:pt x="3899139" y="437591"/>
                </a:cubicBezTo>
                <a:cubicBezTo>
                  <a:pt x="3959524" y="377206"/>
                  <a:pt x="4088920" y="437591"/>
                  <a:pt x="4088920" y="437591"/>
                </a:cubicBezTo>
                <a:lnTo>
                  <a:pt x="4088920" y="437591"/>
                </a:ln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0765766" y="4347713"/>
            <a:ext cx="1035170" cy="400110"/>
          </a:xfrm>
          <a:prstGeom prst="rect">
            <a:avLst/>
          </a:prstGeom>
          <a:noFill/>
        </p:spPr>
        <p:txBody>
          <a:bodyPr wrap="square" rtlCol="0">
            <a:spAutoFit/>
          </a:bodyPr>
          <a:lstStyle/>
          <a:p>
            <a:r>
              <a:rPr lang="en-US" sz="2000" dirty="0" smtClean="0"/>
              <a:t>Error </a:t>
            </a:r>
            <a:r>
              <a:rPr lang="en-US" sz="2000" dirty="0" err="1" smtClean="0"/>
              <a:t>F</a:t>
            </a:r>
            <a:r>
              <a:rPr lang="en-US" sz="2000" baseline="30000" dirty="0" err="1" smtClean="0"/>
              <a:t>n</a:t>
            </a:r>
            <a:endParaRPr lang="en-US" sz="2000" baseline="30000" dirty="0"/>
          </a:p>
        </p:txBody>
      </p:sp>
      <p:sp>
        <p:nvSpPr>
          <p:cNvPr id="3" name="Oval 2"/>
          <p:cNvSpPr/>
          <p:nvPr/>
        </p:nvSpPr>
        <p:spPr>
          <a:xfrm>
            <a:off x="7573993" y="4106173"/>
            <a:ext cx="172528" cy="15527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5520905" y="4520243"/>
            <a:ext cx="1173193" cy="707886"/>
          </a:xfrm>
          <a:prstGeom prst="rect">
            <a:avLst/>
          </a:prstGeom>
          <a:noFill/>
        </p:spPr>
        <p:txBody>
          <a:bodyPr wrap="square" rtlCol="0">
            <a:spAutoFit/>
          </a:bodyPr>
          <a:lstStyle/>
          <a:p>
            <a:r>
              <a:rPr lang="en-US" sz="2000" dirty="0" smtClean="0"/>
              <a:t>Output</a:t>
            </a:r>
          </a:p>
          <a:p>
            <a:r>
              <a:rPr lang="en-US" sz="2000" dirty="0" smtClean="0"/>
              <a:t>Error</a:t>
            </a:r>
          </a:p>
        </p:txBody>
      </p:sp>
      <p:sp>
        <p:nvSpPr>
          <p:cNvPr id="38" name="TextBox 37"/>
          <p:cNvSpPr txBox="1"/>
          <p:nvPr/>
        </p:nvSpPr>
        <p:spPr>
          <a:xfrm>
            <a:off x="1550497" y="4276388"/>
            <a:ext cx="3280294" cy="461665"/>
          </a:xfrm>
          <a:prstGeom prst="rect">
            <a:avLst/>
          </a:prstGeom>
          <a:noFill/>
        </p:spPr>
        <p:txBody>
          <a:bodyPr wrap="square" rtlCol="0">
            <a:spAutoFit/>
          </a:bodyPr>
          <a:lstStyle/>
          <a:p>
            <a:pPr algn="ctr"/>
            <a:r>
              <a:rPr lang="en-US" sz="2400" dirty="0" smtClean="0"/>
              <a:t>Node</a:t>
            </a:r>
            <a:r>
              <a:rPr lang="en-US" sz="2400" baseline="-25000" dirty="0" smtClean="0"/>
              <a:t>1</a:t>
            </a:r>
            <a:r>
              <a:rPr lang="en-US" sz="2400" dirty="0" smtClean="0"/>
              <a:t> </a:t>
            </a:r>
            <a:r>
              <a:rPr lang="en-US" sz="2400" smtClean="0"/>
              <a:t>= </a:t>
            </a:r>
            <a:r>
              <a:rPr lang="en-US" sz="2400" smtClean="0"/>
              <a:t>f(w</a:t>
            </a:r>
            <a:r>
              <a:rPr lang="en-US" sz="2400" baseline="-25000" smtClean="0"/>
              <a:t>1</a:t>
            </a:r>
            <a:r>
              <a:rPr lang="en-US" sz="2400" smtClean="0"/>
              <a:t>X </a:t>
            </a:r>
            <a:r>
              <a:rPr lang="en-US" sz="2400" smtClean="0"/>
              <a:t>+ b)</a:t>
            </a:r>
            <a:endParaRPr lang="en-US" sz="2400" baseline="-25000" dirty="0"/>
          </a:p>
        </p:txBody>
      </p:sp>
      <p:grpSp>
        <p:nvGrpSpPr>
          <p:cNvPr id="39" name="Group 38"/>
          <p:cNvGrpSpPr/>
          <p:nvPr/>
        </p:nvGrpSpPr>
        <p:grpSpPr>
          <a:xfrm>
            <a:off x="714036" y="2526175"/>
            <a:ext cx="4296598" cy="1225955"/>
            <a:chOff x="6686899" y="2849887"/>
            <a:chExt cx="4296598" cy="1225955"/>
          </a:xfrm>
        </p:grpSpPr>
        <p:sp>
          <p:nvSpPr>
            <p:cNvPr id="40" name="Oval 39"/>
            <p:cNvSpPr/>
            <p:nvPr/>
          </p:nvSpPr>
          <p:spPr>
            <a:xfrm>
              <a:off x="9014767" y="3344322"/>
              <a:ext cx="731520" cy="73152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flipV="1">
              <a:off x="7724558" y="3701648"/>
              <a:ext cx="1277286" cy="84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163971" y="3196733"/>
              <a:ext cx="718546" cy="474029"/>
            </a:xfrm>
            <a:prstGeom prst="rect">
              <a:avLst/>
            </a:prstGeom>
            <a:noFill/>
          </p:spPr>
          <p:txBody>
            <a:bodyPr wrap="square" rtlCol="0">
              <a:spAutoFit/>
            </a:bodyPr>
            <a:lstStyle/>
            <a:p>
              <a:r>
                <a:rPr lang="en-US" sz="2400" dirty="0" smtClean="0"/>
                <a:t>w</a:t>
              </a:r>
              <a:r>
                <a:rPr lang="en-US" sz="2400" baseline="-25000" dirty="0" smtClean="0"/>
                <a:t>1</a:t>
              </a:r>
              <a:endParaRPr lang="en-US" sz="2400" baseline="-25000" dirty="0"/>
            </a:p>
          </p:txBody>
        </p:sp>
        <p:sp>
          <p:nvSpPr>
            <p:cNvPr id="43" name="TextBox 42"/>
            <p:cNvSpPr txBox="1"/>
            <p:nvPr/>
          </p:nvSpPr>
          <p:spPr>
            <a:xfrm>
              <a:off x="6686899" y="3386917"/>
              <a:ext cx="445951" cy="646331"/>
            </a:xfrm>
            <a:prstGeom prst="rect">
              <a:avLst/>
            </a:prstGeom>
            <a:noFill/>
          </p:spPr>
          <p:txBody>
            <a:bodyPr wrap="square" rtlCol="0">
              <a:spAutoFit/>
            </a:bodyPr>
            <a:lstStyle/>
            <a:p>
              <a:r>
                <a:rPr lang="en-US" sz="3600" dirty="0" smtClean="0">
                  <a:solidFill>
                    <a:srgbClr val="FF0000"/>
                  </a:solidFill>
                </a:rPr>
                <a:t>X</a:t>
              </a:r>
              <a:endParaRPr lang="en-US" sz="3600" dirty="0">
                <a:solidFill>
                  <a:srgbClr val="FF0000"/>
                </a:solidFill>
              </a:endParaRPr>
            </a:p>
          </p:txBody>
        </p:sp>
        <p:cxnSp>
          <p:nvCxnSpPr>
            <p:cNvPr id="44" name="Straight Arrow Connector 43"/>
            <p:cNvCxnSpPr/>
            <p:nvPr/>
          </p:nvCxnSpPr>
          <p:spPr>
            <a:xfrm>
              <a:off x="9806344" y="3710082"/>
              <a:ext cx="4631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10296142" y="3359217"/>
                  <a:ext cx="687355" cy="7017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rgbClr val="FF0000"/>
                                </a:solidFill>
                                <a:latin typeface="Cambria Math" charset="0"/>
                              </a:rPr>
                            </m:ctrlPr>
                          </m:dPr>
                          <m:e>
                            <m:f>
                              <m:fPr>
                                <m:type m:val="noBar"/>
                                <m:ctrlPr>
                                  <a:rPr lang="en-US" sz="2400" i="1" smtClean="0">
                                    <a:solidFill>
                                      <a:srgbClr val="FF0000"/>
                                    </a:solidFill>
                                    <a:latin typeface="Cambria Math" charset="0"/>
                                  </a:rPr>
                                </m:ctrlPr>
                              </m:fPr>
                              <m:num>
                                <m:r>
                                  <a:rPr lang="en-US" sz="2400" b="0" i="1" smtClean="0">
                                    <a:solidFill>
                                      <a:srgbClr val="FF0000"/>
                                    </a:solidFill>
                                    <a:latin typeface="Cambria Math" charset="0"/>
                                  </a:rPr>
                                  <m:t>0</m:t>
                                </m:r>
                              </m:num>
                              <m:den>
                                <m:r>
                                  <a:rPr lang="en-US" sz="2400" b="0" i="1" smtClean="0">
                                    <a:solidFill>
                                      <a:srgbClr val="FF0000"/>
                                    </a:solidFill>
                                    <a:latin typeface="Cambria Math" charset="0"/>
                                  </a:rPr>
                                  <m:t>1</m:t>
                                </m:r>
                              </m:den>
                            </m:f>
                          </m:e>
                        </m:d>
                      </m:oMath>
                    </m:oMathPara>
                  </a14:m>
                  <a:endParaRPr lang="en-US" sz="2400" dirty="0">
                    <a:solidFill>
                      <a:srgbClr val="FF0000"/>
                    </a:solidFill>
                  </a:endParaRPr>
                </a:p>
              </p:txBody>
            </p:sp>
          </mc:Choice>
          <mc:Fallback xmlns="">
            <p:sp>
              <p:nvSpPr>
                <p:cNvPr id="147" name="TextBox 146"/>
                <p:cNvSpPr txBox="1">
                  <a:spLocks noRot="1" noChangeAspect="1" noMove="1" noResize="1" noEditPoints="1" noAdjustHandles="1" noChangeArrowheads="1" noChangeShapeType="1" noTextEdit="1"/>
                </p:cNvSpPr>
                <p:nvPr/>
              </p:nvSpPr>
              <p:spPr>
                <a:xfrm>
                  <a:off x="10296142" y="3359217"/>
                  <a:ext cx="687355" cy="701731"/>
                </a:xfrm>
                <a:prstGeom prst="rect">
                  <a:avLst/>
                </a:prstGeom>
                <a:blipFill rotWithShape="0">
                  <a:blip r:embed="rId4"/>
                  <a:stretch>
                    <a:fillRect/>
                  </a:stretch>
                </a:blipFill>
              </p:spPr>
              <p:txBody>
                <a:bodyPr/>
                <a:lstStyle/>
                <a:p>
                  <a:r>
                    <a:rPr lang="en-US">
                      <a:noFill/>
                    </a:rPr>
                    <a:t> </a:t>
                  </a:r>
                </a:p>
              </p:txBody>
            </p:sp>
          </mc:Fallback>
        </mc:AlternateContent>
        <p:sp>
          <p:nvSpPr>
            <p:cNvPr id="46" name="Oval 45"/>
            <p:cNvSpPr/>
            <p:nvPr/>
          </p:nvSpPr>
          <p:spPr>
            <a:xfrm>
              <a:off x="7145559" y="3420583"/>
              <a:ext cx="578999" cy="578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9314126" y="2849887"/>
              <a:ext cx="965329" cy="461665"/>
            </a:xfrm>
            <a:prstGeom prst="rect">
              <a:avLst/>
            </a:prstGeom>
          </p:spPr>
          <p:txBody>
            <a:bodyPr wrap="none">
              <a:spAutoFit/>
            </a:bodyPr>
            <a:lstStyle/>
            <a:p>
              <a:r>
                <a:rPr lang="en-US" sz="2400" dirty="0" smtClean="0"/>
                <a:t>Node</a:t>
              </a:r>
              <a:r>
                <a:rPr lang="en-US" sz="2400" baseline="-25000" dirty="0" smtClean="0"/>
                <a:t>1</a:t>
              </a:r>
              <a:endParaRPr lang="en-US" sz="2400" dirty="0"/>
            </a:p>
          </p:txBody>
        </p:sp>
      </p:grpSp>
      <p:pic>
        <p:nvPicPr>
          <p:cNvPr id="48" name="Picture 47"/>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577810" y="2077642"/>
            <a:ext cx="4663440" cy="3108960"/>
          </a:xfrm>
          <a:prstGeom prst="rect">
            <a:avLst/>
          </a:prstGeom>
        </p:spPr>
      </p:pic>
      <p:sp>
        <p:nvSpPr>
          <p:cNvPr id="50" name="TextBox 49"/>
          <p:cNvSpPr txBox="1"/>
          <p:nvPr/>
        </p:nvSpPr>
        <p:spPr>
          <a:xfrm>
            <a:off x="10659372" y="5943081"/>
            <a:ext cx="2297505" cy="400110"/>
          </a:xfrm>
          <a:prstGeom prst="rect">
            <a:avLst/>
          </a:prstGeom>
          <a:noFill/>
        </p:spPr>
        <p:txBody>
          <a:bodyPr wrap="square" rtlCol="0">
            <a:spAutoFit/>
          </a:bodyPr>
          <a:lstStyle/>
          <a:p>
            <a:pPr algn="ctr"/>
            <a:r>
              <a:rPr lang="en-US" sz="2000" smtClean="0"/>
              <a:t>W</a:t>
            </a:r>
            <a:endParaRPr lang="en-US" sz="2000" baseline="-25000" dirty="0"/>
          </a:p>
        </p:txBody>
      </p:sp>
      <p:cxnSp>
        <p:nvCxnSpPr>
          <p:cNvPr id="51" name="Straight Connector 50"/>
          <p:cNvCxnSpPr>
            <a:stCxn id="52" idx="4"/>
          </p:cNvCxnSpPr>
          <p:nvPr/>
        </p:nvCxnSpPr>
        <p:spPr>
          <a:xfrm>
            <a:off x="7660257" y="4261449"/>
            <a:ext cx="0" cy="1863306"/>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584829" y="6095481"/>
            <a:ext cx="2297505" cy="400110"/>
          </a:xfrm>
          <a:prstGeom prst="rect">
            <a:avLst/>
          </a:prstGeom>
          <a:noFill/>
        </p:spPr>
        <p:txBody>
          <a:bodyPr wrap="square" rtlCol="0">
            <a:spAutoFit/>
          </a:bodyPr>
          <a:lstStyle/>
          <a:p>
            <a:pPr algn="ctr"/>
            <a:r>
              <a:rPr lang="en-US" sz="2000" dirty="0" smtClean="0"/>
              <a:t>w</a:t>
            </a:r>
            <a:r>
              <a:rPr lang="en-US" sz="2000" baseline="-25000" dirty="0" smtClean="0"/>
              <a:t>1</a:t>
            </a:r>
            <a:endParaRPr lang="en-US" sz="2000" baseline="-25000" dirty="0"/>
          </a:p>
        </p:txBody>
      </p:sp>
      <p:sp>
        <p:nvSpPr>
          <p:cNvPr id="26" name="Oval 25"/>
          <p:cNvSpPr/>
          <p:nvPr/>
        </p:nvSpPr>
        <p:spPr>
          <a:xfrm>
            <a:off x="8278487" y="5569788"/>
            <a:ext cx="172528" cy="15527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H="1">
            <a:off x="8364747" y="5707811"/>
            <a:ext cx="4" cy="45720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272066" y="6092604"/>
            <a:ext cx="2297505" cy="400110"/>
          </a:xfrm>
          <a:prstGeom prst="rect">
            <a:avLst/>
          </a:prstGeom>
          <a:noFill/>
        </p:spPr>
        <p:txBody>
          <a:bodyPr wrap="square" rtlCol="0">
            <a:spAutoFit/>
          </a:bodyPr>
          <a:lstStyle/>
          <a:p>
            <a:pPr algn="ctr"/>
            <a:r>
              <a:rPr lang="en-US" sz="2000" dirty="0" smtClean="0"/>
              <a:t>  w'</a:t>
            </a:r>
            <a:r>
              <a:rPr lang="en-US" sz="2000" baseline="-25000" dirty="0" smtClean="0"/>
              <a:t>1</a:t>
            </a:r>
            <a:endParaRPr lang="en-US" sz="2000" baseline="-25000" dirty="0"/>
          </a:p>
        </p:txBody>
      </p:sp>
      <p:cxnSp>
        <p:nvCxnSpPr>
          <p:cNvPr id="33" name="Straight Arrow Connector 32"/>
          <p:cNvCxnSpPr/>
          <p:nvPr/>
        </p:nvCxnSpPr>
        <p:spPr>
          <a:xfrm>
            <a:off x="7401464" y="3933645"/>
            <a:ext cx="638355" cy="56934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7881670" y="6294407"/>
            <a:ext cx="365184" cy="287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528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Information Processing in a VERY Simple Neural network</a:t>
            </a:r>
            <a:endParaRPr lang="en-US" sz="3600" b="1" dirty="0" smtClean="0">
              <a:solidFill>
                <a:schemeClr val="bg1"/>
              </a:solidFill>
              <a:effectLst/>
            </a:endParaRPr>
          </a:p>
        </p:txBody>
      </p:sp>
      <mc:AlternateContent xmlns:mc="http://schemas.openxmlformats.org/markup-compatibility/2006" xmlns:a14="http://schemas.microsoft.com/office/drawing/2010/main">
        <mc:Choice Requires="a14">
          <p:sp>
            <p:nvSpPr>
              <p:cNvPr id="6" name="TextBox 5"/>
              <p:cNvSpPr txBox="1"/>
              <p:nvPr/>
            </p:nvSpPr>
            <p:spPr>
              <a:xfrm>
                <a:off x="6400799" y="1431985"/>
                <a:ext cx="5400136" cy="4480201"/>
              </a:xfrm>
              <a:prstGeom prst="rect">
                <a:avLst/>
              </a:prstGeom>
              <a:noFill/>
            </p:spPr>
            <p:txBody>
              <a:bodyPr wrap="square" rtlCol="0">
                <a:spAutoFit/>
              </a:bodyPr>
              <a:lstStyle/>
              <a:p>
                <a:r>
                  <a:rPr lang="en-US" sz="2800" dirty="0" smtClean="0"/>
                  <a:t>How to pick the weights and biases?</a:t>
                </a:r>
              </a:p>
              <a:p>
                <a:endParaRPr lang="en-US" sz="2400" dirty="0"/>
              </a:p>
              <a:p>
                <a:r>
                  <a:rPr lang="en-US" sz="2400" dirty="0" smtClean="0"/>
                  <a:t>Take the derivative of the loss function with respect to the weights and biases</a:t>
                </a:r>
              </a:p>
              <a:p>
                <a:endParaRPr lang="en-US" sz="2400" dirty="0"/>
              </a:p>
              <a:p>
                <a:endParaRPr lang="en-US" sz="2400" dirty="0" smtClean="0"/>
              </a:p>
              <a:p>
                <a:r>
                  <a:rPr lang="en-US" sz="2400" dirty="0" err="1" smtClean="0"/>
                  <a:t>w</a:t>
                </a:r>
                <a:r>
                  <a:rPr lang="en-US" sz="2400" baseline="-25000" dirty="0" err="1" smtClean="0"/>
                  <a:t>new</a:t>
                </a:r>
                <a:r>
                  <a:rPr lang="en-US" sz="2400" baseline="-25000" dirty="0" smtClean="0"/>
                  <a:t> </a:t>
                </a:r>
                <a:r>
                  <a:rPr lang="en-US" sz="2400" dirty="0" smtClean="0"/>
                  <a:t>= </a:t>
                </a:r>
                <a:r>
                  <a:rPr lang="en-US" sz="2400" dirty="0" err="1" smtClean="0"/>
                  <a:t>w</a:t>
                </a:r>
                <a:r>
                  <a:rPr lang="en-US" sz="2400" baseline="-25000" dirty="0" err="1" smtClean="0"/>
                  <a:t>old</a:t>
                </a:r>
                <a:r>
                  <a:rPr lang="en-US" sz="2400" dirty="0" smtClean="0"/>
                  <a:t> -</a:t>
                </a:r>
                <a14:m>
                  <m:oMath xmlns:m="http://schemas.openxmlformats.org/officeDocument/2006/math">
                    <m:r>
                      <a:rPr lang="en-US" sz="2400" b="0" i="1" smtClean="0">
                        <a:latin typeface="Cambria Math" charset="0"/>
                      </a:rPr>
                      <m:t> </m:t>
                    </m:r>
                    <m:r>
                      <a:rPr lang="en-US" sz="2400" b="0" i="1" smtClean="0">
                        <a:latin typeface="Cambria Math" charset="0"/>
                        <a:ea typeface="Cambria Math" charset="0"/>
                        <a:cs typeface="Cambria Math" charset="0"/>
                      </a:rPr>
                      <m:t>𝜂</m:t>
                    </m:r>
                    <m:f>
                      <m:fPr>
                        <m:ctrlPr>
                          <a:rPr lang="en-US" sz="2400" b="0" i="1" smtClean="0">
                            <a:latin typeface="Cambria Math" charset="0"/>
                            <a:ea typeface="Cambria Math" charset="0"/>
                            <a:cs typeface="Cambria Math" charset="0"/>
                          </a:rPr>
                        </m:ctrlPr>
                      </m:fPr>
                      <m:num>
                        <m:r>
                          <a:rPr lang="en-US" sz="2400" b="0" i="1" smtClean="0">
                            <a:latin typeface="Cambria Math" charset="0"/>
                            <a:ea typeface="Cambria Math" charset="0"/>
                            <a:cs typeface="Cambria Math" charset="0"/>
                          </a:rPr>
                          <m:t>𝑑</m:t>
                        </m:r>
                        <m:r>
                          <a:rPr lang="en-US" sz="2400" b="0" i="1" smtClean="0">
                            <a:latin typeface="Cambria Math" charset="0"/>
                            <a:ea typeface="Cambria Math" charset="0"/>
                            <a:cs typeface="Cambria Math" charset="0"/>
                          </a:rPr>
                          <m:t> </m:t>
                        </m:r>
                        <m:r>
                          <a:rPr lang="en-US" sz="2400" b="0" i="1" smtClean="0">
                            <a:latin typeface="Cambria Math" charset="0"/>
                            <a:ea typeface="Cambria Math" charset="0"/>
                            <a:cs typeface="Cambria Math" charset="0"/>
                          </a:rPr>
                          <m:t>𝐸𝑟𝑟𝑜𝑟</m:t>
                        </m:r>
                      </m:num>
                      <m:den>
                        <m:r>
                          <a:rPr lang="en-US" sz="2400" b="0" i="1" smtClean="0">
                            <a:latin typeface="Cambria Math" charset="0"/>
                            <a:ea typeface="Cambria Math" charset="0"/>
                            <a:cs typeface="Cambria Math" charset="0"/>
                          </a:rPr>
                          <m:t>𝑑𝑤</m:t>
                        </m:r>
                      </m:den>
                    </m:f>
                  </m:oMath>
                </a14:m>
                <a:endParaRPr lang="en-US" sz="2400" baseline="-25000" dirty="0" smtClean="0"/>
              </a:p>
              <a:p>
                <a:endParaRPr lang="en-US" sz="2400" dirty="0"/>
              </a:p>
              <a:p>
                <a:r>
                  <a:rPr lang="en-US" sz="2400" dirty="0" err="1"/>
                  <a:t>b</a:t>
                </a:r>
                <a:r>
                  <a:rPr lang="en-US" sz="2400" baseline="-25000" dirty="0" err="1" smtClean="0"/>
                  <a:t>new</a:t>
                </a:r>
                <a:r>
                  <a:rPr lang="en-US" sz="2400" baseline="-25000" dirty="0" smtClean="0"/>
                  <a:t> </a:t>
                </a:r>
                <a:r>
                  <a:rPr lang="en-US" sz="2400" dirty="0" smtClean="0"/>
                  <a:t>= </a:t>
                </a:r>
                <a:r>
                  <a:rPr lang="en-US" sz="2400" dirty="0"/>
                  <a:t>b</a:t>
                </a:r>
                <a:r>
                  <a:rPr lang="en-US" sz="2400" baseline="-25000" dirty="0" smtClean="0"/>
                  <a:t>old</a:t>
                </a:r>
                <a:r>
                  <a:rPr lang="en-US" sz="2400" dirty="0" smtClean="0"/>
                  <a:t> -</a:t>
                </a:r>
                <a14:m>
                  <m:oMath xmlns:m="http://schemas.openxmlformats.org/officeDocument/2006/math">
                    <m:r>
                      <a:rPr lang="en-US" sz="2400" b="0" i="1" smtClean="0">
                        <a:latin typeface="Cambria Math" charset="0"/>
                      </a:rPr>
                      <m:t> </m:t>
                    </m:r>
                    <m:r>
                      <a:rPr lang="en-US" sz="2400" b="0" i="1" smtClean="0">
                        <a:latin typeface="Cambria Math" charset="0"/>
                        <a:ea typeface="Cambria Math" charset="0"/>
                        <a:cs typeface="Cambria Math" charset="0"/>
                      </a:rPr>
                      <m:t>𝜂</m:t>
                    </m:r>
                    <m:f>
                      <m:fPr>
                        <m:ctrlPr>
                          <a:rPr lang="en-US" sz="2400" b="0" i="1" smtClean="0">
                            <a:latin typeface="Cambria Math" charset="0"/>
                            <a:ea typeface="Cambria Math" charset="0"/>
                            <a:cs typeface="Cambria Math" charset="0"/>
                          </a:rPr>
                        </m:ctrlPr>
                      </m:fPr>
                      <m:num>
                        <m:r>
                          <a:rPr lang="en-US" sz="2400" b="0" i="1" smtClean="0">
                            <a:latin typeface="Cambria Math" charset="0"/>
                            <a:ea typeface="Cambria Math" charset="0"/>
                            <a:cs typeface="Cambria Math" charset="0"/>
                          </a:rPr>
                          <m:t>𝑑</m:t>
                        </m:r>
                        <m:r>
                          <a:rPr lang="en-US" sz="2400" b="0" i="1" smtClean="0">
                            <a:latin typeface="Cambria Math" charset="0"/>
                            <a:ea typeface="Cambria Math" charset="0"/>
                            <a:cs typeface="Cambria Math" charset="0"/>
                          </a:rPr>
                          <m:t> </m:t>
                        </m:r>
                        <m:r>
                          <a:rPr lang="en-US" sz="2400" b="0" i="1" smtClean="0">
                            <a:latin typeface="Cambria Math" charset="0"/>
                            <a:ea typeface="Cambria Math" charset="0"/>
                            <a:cs typeface="Cambria Math" charset="0"/>
                          </a:rPr>
                          <m:t>𝐸𝑟𝑟𝑜𝑟</m:t>
                        </m:r>
                      </m:num>
                      <m:den>
                        <m:r>
                          <a:rPr lang="en-US" sz="2400" b="0" i="1" smtClean="0">
                            <a:latin typeface="Cambria Math" charset="0"/>
                            <a:ea typeface="Cambria Math" charset="0"/>
                            <a:cs typeface="Cambria Math" charset="0"/>
                          </a:rPr>
                          <m:t>𝑑𝑏</m:t>
                        </m:r>
                      </m:den>
                    </m:f>
                  </m:oMath>
                </a14:m>
                <a:endParaRPr lang="en-US" sz="2400" dirty="0" smtClean="0"/>
              </a:p>
              <a:p>
                <a:endParaRPr lang="en-US" sz="2400" baseline="-25000" dirty="0"/>
              </a:p>
            </p:txBody>
          </p:sp>
        </mc:Choice>
        <mc:Fallback xmlns="">
          <p:sp>
            <p:nvSpPr>
              <p:cNvPr id="6" name="TextBox 5"/>
              <p:cNvSpPr txBox="1">
                <a:spLocks noRot="1" noChangeAspect="1" noMove="1" noResize="1" noEditPoints="1" noAdjustHandles="1" noChangeArrowheads="1" noChangeShapeType="1" noTextEdit="1"/>
              </p:cNvSpPr>
              <p:nvPr/>
            </p:nvSpPr>
            <p:spPr>
              <a:xfrm>
                <a:off x="6400799" y="1431985"/>
                <a:ext cx="5400136" cy="4480201"/>
              </a:xfrm>
              <a:prstGeom prst="rect">
                <a:avLst/>
              </a:prstGeom>
              <a:blipFill rotWithShape="0">
                <a:blip r:embed="rId3"/>
                <a:stretch>
                  <a:fillRect l="-2257" t="-1361"/>
                </a:stretch>
              </a:blipFill>
            </p:spPr>
            <p:txBody>
              <a:bodyPr/>
              <a:lstStyle/>
              <a:p>
                <a:r>
                  <a:rPr lang="en-US">
                    <a:noFill/>
                  </a:rPr>
                  <a:t> </a:t>
                </a:r>
              </a:p>
            </p:txBody>
          </p:sp>
        </mc:Fallback>
      </mc:AlternateContent>
      <p:sp>
        <p:nvSpPr>
          <p:cNvPr id="35" name="TextBox 34"/>
          <p:cNvSpPr txBox="1"/>
          <p:nvPr/>
        </p:nvSpPr>
        <p:spPr>
          <a:xfrm>
            <a:off x="1550497" y="4276388"/>
            <a:ext cx="3280294" cy="461665"/>
          </a:xfrm>
          <a:prstGeom prst="rect">
            <a:avLst/>
          </a:prstGeom>
          <a:noFill/>
        </p:spPr>
        <p:txBody>
          <a:bodyPr wrap="square" rtlCol="0">
            <a:spAutoFit/>
          </a:bodyPr>
          <a:lstStyle/>
          <a:p>
            <a:pPr algn="ctr"/>
            <a:r>
              <a:rPr lang="en-US" sz="2400" dirty="0" smtClean="0"/>
              <a:t>Node</a:t>
            </a:r>
            <a:r>
              <a:rPr lang="en-US" sz="2400" baseline="-25000" dirty="0" smtClean="0"/>
              <a:t>1</a:t>
            </a:r>
            <a:r>
              <a:rPr lang="en-US" sz="2400" dirty="0" smtClean="0"/>
              <a:t> </a:t>
            </a:r>
            <a:r>
              <a:rPr lang="en-US" sz="2400" smtClean="0"/>
              <a:t>= </a:t>
            </a:r>
            <a:r>
              <a:rPr lang="en-US" sz="2400" smtClean="0"/>
              <a:t>f(w</a:t>
            </a:r>
            <a:r>
              <a:rPr lang="en-US" sz="2400" baseline="-25000" smtClean="0"/>
              <a:t>1</a:t>
            </a:r>
            <a:r>
              <a:rPr lang="en-US" sz="2400" smtClean="0"/>
              <a:t>X </a:t>
            </a:r>
            <a:r>
              <a:rPr lang="en-US" sz="2400" smtClean="0"/>
              <a:t>+ b)</a:t>
            </a:r>
            <a:endParaRPr lang="en-US" sz="2400" baseline="-25000" dirty="0"/>
          </a:p>
        </p:txBody>
      </p:sp>
      <p:grpSp>
        <p:nvGrpSpPr>
          <p:cNvPr id="36" name="Group 35"/>
          <p:cNvGrpSpPr/>
          <p:nvPr/>
        </p:nvGrpSpPr>
        <p:grpSpPr>
          <a:xfrm>
            <a:off x="714036" y="2526175"/>
            <a:ext cx="4296598" cy="1225955"/>
            <a:chOff x="6686899" y="2849887"/>
            <a:chExt cx="4296598" cy="1225955"/>
          </a:xfrm>
        </p:grpSpPr>
        <p:sp>
          <p:nvSpPr>
            <p:cNvPr id="37" name="Oval 36"/>
            <p:cNvSpPr/>
            <p:nvPr/>
          </p:nvSpPr>
          <p:spPr>
            <a:xfrm>
              <a:off x="9014767" y="3344322"/>
              <a:ext cx="731520" cy="73152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flipV="1">
              <a:off x="7724558" y="3701648"/>
              <a:ext cx="1277286" cy="84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63971" y="3196733"/>
              <a:ext cx="718546" cy="474029"/>
            </a:xfrm>
            <a:prstGeom prst="rect">
              <a:avLst/>
            </a:prstGeom>
            <a:noFill/>
          </p:spPr>
          <p:txBody>
            <a:bodyPr wrap="square" rtlCol="0">
              <a:spAutoFit/>
            </a:bodyPr>
            <a:lstStyle/>
            <a:p>
              <a:r>
                <a:rPr lang="en-US" sz="2400" dirty="0" smtClean="0"/>
                <a:t>w</a:t>
              </a:r>
              <a:r>
                <a:rPr lang="en-US" sz="2400" baseline="-25000" dirty="0" smtClean="0"/>
                <a:t>1</a:t>
              </a:r>
              <a:endParaRPr lang="en-US" sz="2400" baseline="-25000" dirty="0"/>
            </a:p>
          </p:txBody>
        </p:sp>
        <p:sp>
          <p:nvSpPr>
            <p:cNvPr id="40" name="TextBox 39"/>
            <p:cNvSpPr txBox="1"/>
            <p:nvPr/>
          </p:nvSpPr>
          <p:spPr>
            <a:xfrm>
              <a:off x="6686899" y="3386917"/>
              <a:ext cx="445951" cy="646331"/>
            </a:xfrm>
            <a:prstGeom prst="rect">
              <a:avLst/>
            </a:prstGeom>
            <a:noFill/>
          </p:spPr>
          <p:txBody>
            <a:bodyPr wrap="square" rtlCol="0">
              <a:spAutoFit/>
            </a:bodyPr>
            <a:lstStyle/>
            <a:p>
              <a:r>
                <a:rPr lang="en-US" sz="3600" dirty="0" smtClean="0">
                  <a:solidFill>
                    <a:srgbClr val="FF0000"/>
                  </a:solidFill>
                </a:rPr>
                <a:t>X</a:t>
              </a:r>
              <a:endParaRPr lang="en-US" sz="3600" dirty="0">
                <a:solidFill>
                  <a:srgbClr val="FF0000"/>
                </a:solidFill>
              </a:endParaRPr>
            </a:p>
          </p:txBody>
        </p:sp>
        <p:cxnSp>
          <p:nvCxnSpPr>
            <p:cNvPr id="41" name="Straight Arrow Connector 40"/>
            <p:cNvCxnSpPr/>
            <p:nvPr/>
          </p:nvCxnSpPr>
          <p:spPr>
            <a:xfrm>
              <a:off x="9806344" y="3710082"/>
              <a:ext cx="4631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10296142" y="3359217"/>
                  <a:ext cx="687355" cy="7017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rgbClr val="FF0000"/>
                                </a:solidFill>
                                <a:latin typeface="Cambria Math" charset="0"/>
                              </a:rPr>
                            </m:ctrlPr>
                          </m:dPr>
                          <m:e>
                            <m:f>
                              <m:fPr>
                                <m:type m:val="noBar"/>
                                <m:ctrlPr>
                                  <a:rPr lang="en-US" sz="2400" i="1" smtClean="0">
                                    <a:solidFill>
                                      <a:srgbClr val="FF0000"/>
                                    </a:solidFill>
                                    <a:latin typeface="Cambria Math" charset="0"/>
                                  </a:rPr>
                                </m:ctrlPr>
                              </m:fPr>
                              <m:num>
                                <m:r>
                                  <a:rPr lang="en-US" sz="2400" b="0" i="1" smtClean="0">
                                    <a:solidFill>
                                      <a:srgbClr val="FF0000"/>
                                    </a:solidFill>
                                    <a:latin typeface="Cambria Math" charset="0"/>
                                  </a:rPr>
                                  <m:t>0</m:t>
                                </m:r>
                              </m:num>
                              <m:den>
                                <m:r>
                                  <a:rPr lang="en-US" sz="2400" b="0" i="1" smtClean="0">
                                    <a:solidFill>
                                      <a:srgbClr val="FF0000"/>
                                    </a:solidFill>
                                    <a:latin typeface="Cambria Math" charset="0"/>
                                  </a:rPr>
                                  <m:t>1</m:t>
                                </m:r>
                              </m:den>
                            </m:f>
                          </m:e>
                        </m:d>
                      </m:oMath>
                    </m:oMathPara>
                  </a14:m>
                  <a:endParaRPr lang="en-US" sz="2400" dirty="0">
                    <a:solidFill>
                      <a:srgbClr val="FF0000"/>
                    </a:solidFill>
                  </a:endParaRPr>
                </a:p>
              </p:txBody>
            </p:sp>
          </mc:Choice>
          <mc:Fallback xmlns="">
            <p:sp>
              <p:nvSpPr>
                <p:cNvPr id="147" name="TextBox 146"/>
                <p:cNvSpPr txBox="1">
                  <a:spLocks noRot="1" noChangeAspect="1" noMove="1" noResize="1" noEditPoints="1" noAdjustHandles="1" noChangeArrowheads="1" noChangeShapeType="1" noTextEdit="1"/>
                </p:cNvSpPr>
                <p:nvPr/>
              </p:nvSpPr>
              <p:spPr>
                <a:xfrm>
                  <a:off x="10296142" y="3359217"/>
                  <a:ext cx="687355" cy="701731"/>
                </a:xfrm>
                <a:prstGeom prst="rect">
                  <a:avLst/>
                </a:prstGeom>
                <a:blipFill rotWithShape="0">
                  <a:blip r:embed="rId4"/>
                  <a:stretch>
                    <a:fillRect/>
                  </a:stretch>
                </a:blipFill>
              </p:spPr>
              <p:txBody>
                <a:bodyPr/>
                <a:lstStyle/>
                <a:p>
                  <a:r>
                    <a:rPr lang="en-US">
                      <a:noFill/>
                    </a:rPr>
                    <a:t> </a:t>
                  </a:r>
                </a:p>
              </p:txBody>
            </p:sp>
          </mc:Fallback>
        </mc:AlternateContent>
        <p:sp>
          <p:nvSpPr>
            <p:cNvPr id="43" name="Oval 42"/>
            <p:cNvSpPr/>
            <p:nvPr/>
          </p:nvSpPr>
          <p:spPr>
            <a:xfrm>
              <a:off x="7145559" y="3420583"/>
              <a:ext cx="578999" cy="578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9314126" y="2849887"/>
              <a:ext cx="965329" cy="461665"/>
            </a:xfrm>
            <a:prstGeom prst="rect">
              <a:avLst/>
            </a:prstGeom>
          </p:spPr>
          <p:txBody>
            <a:bodyPr wrap="none">
              <a:spAutoFit/>
            </a:bodyPr>
            <a:lstStyle/>
            <a:p>
              <a:r>
                <a:rPr lang="en-US" sz="2400" dirty="0" smtClean="0"/>
                <a:t>Node</a:t>
              </a:r>
              <a:r>
                <a:rPr lang="en-US" sz="2400" baseline="-25000" dirty="0" smtClean="0"/>
                <a:t>1</a:t>
              </a:r>
              <a:endParaRPr lang="en-US" sz="2400" dirty="0"/>
            </a:p>
          </p:txBody>
        </p:sp>
      </p:grpSp>
      <p:pic>
        <p:nvPicPr>
          <p:cNvPr id="45" name="Picture 44"/>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577810" y="2077642"/>
            <a:ext cx="4663440" cy="3108960"/>
          </a:xfrm>
          <a:prstGeom prst="rect">
            <a:avLst/>
          </a:prstGeom>
        </p:spPr>
      </p:pic>
    </p:spTree>
    <p:extLst>
      <p:ext uri="{BB962C8B-B14F-4D97-AF65-F5344CB8AC3E}">
        <p14:creationId xmlns:p14="http://schemas.microsoft.com/office/powerpoint/2010/main" val="1926029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 Applying Neural Networks to Images</a:t>
            </a:r>
            <a:endParaRPr lang="en-US" sz="3600" b="1" dirty="0" smtClean="0">
              <a:solidFill>
                <a:schemeClr val="bg1"/>
              </a:solidFill>
              <a:effectLs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802" y="2065547"/>
            <a:ext cx="9580497" cy="3291840"/>
          </a:xfrm>
          <a:prstGeom prst="rect">
            <a:avLst/>
          </a:prstGeom>
        </p:spPr>
      </p:pic>
      <p:pic>
        <p:nvPicPr>
          <p:cNvPr id="35" name="Picture 34"/>
          <p:cNvPicPr>
            <a:picLocks noChangeAspect="1"/>
          </p:cNvPicPr>
          <p:nvPr/>
        </p:nvPicPr>
        <p:blipFill rotWithShape="1">
          <a:blip r:embed="rId4">
            <a:extLst>
              <a:ext uri="{28A0092B-C50C-407E-A947-70E740481C1C}">
                <a14:useLocalDpi xmlns:a14="http://schemas.microsoft.com/office/drawing/2010/main" val="0"/>
              </a:ext>
            </a:extLst>
          </a:blip>
          <a:srcRect l="370" t="7214" r="21750" b="-7214"/>
          <a:stretch/>
        </p:blipFill>
        <p:spPr>
          <a:xfrm>
            <a:off x="1405946" y="2159423"/>
            <a:ext cx="3631880" cy="3108960"/>
          </a:xfrm>
          <a:prstGeom prst="rect">
            <a:avLst/>
          </a:prstGeom>
        </p:spPr>
      </p:pic>
    </p:spTree>
    <p:extLst>
      <p:ext uri="{BB962C8B-B14F-4D97-AF65-F5344CB8AC3E}">
        <p14:creationId xmlns:p14="http://schemas.microsoft.com/office/powerpoint/2010/main" val="1432398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Convolutional Neural Networks</a:t>
            </a:r>
            <a:endParaRPr lang="en-US" sz="3600" b="1" dirty="0" smtClean="0">
              <a:solidFill>
                <a:schemeClr val="bg1"/>
              </a:solidFill>
              <a:effectLst/>
            </a:endParaRPr>
          </a:p>
        </p:txBody>
      </p:sp>
      <p:sp>
        <p:nvSpPr>
          <p:cNvPr id="5" name="TextBox 4"/>
          <p:cNvSpPr txBox="1"/>
          <p:nvPr/>
        </p:nvSpPr>
        <p:spPr>
          <a:xfrm>
            <a:off x="569343" y="1155940"/>
            <a:ext cx="4710023" cy="461665"/>
          </a:xfrm>
          <a:prstGeom prst="rect">
            <a:avLst/>
          </a:prstGeom>
          <a:noFill/>
        </p:spPr>
        <p:txBody>
          <a:bodyPr wrap="square" rtlCol="0">
            <a:spAutoFit/>
          </a:bodyPr>
          <a:lstStyle/>
          <a:p>
            <a:r>
              <a:rPr lang="en-US" sz="2400" dirty="0" smtClean="0"/>
              <a:t>Convolutional </a:t>
            </a:r>
            <a:r>
              <a:rPr lang="en-US" sz="2400" dirty="0" smtClean="0"/>
              <a:t>Nodes/Layer</a:t>
            </a:r>
            <a:endParaRPr lang="en-US" sz="2400" dirty="0"/>
          </a:p>
        </p:txBody>
      </p:sp>
      <p:sp>
        <p:nvSpPr>
          <p:cNvPr id="6" name="TextBox 5"/>
          <p:cNvSpPr txBox="1"/>
          <p:nvPr/>
        </p:nvSpPr>
        <p:spPr>
          <a:xfrm>
            <a:off x="5072332" y="2035834"/>
            <a:ext cx="707366" cy="369332"/>
          </a:xfrm>
          <a:prstGeom prst="rect">
            <a:avLst/>
          </a:prstGeom>
          <a:noFill/>
        </p:spPr>
        <p:txBody>
          <a:bodyPr wrap="square" rtlCol="0">
            <a:spAutoFit/>
          </a:bodyPr>
          <a:lstStyle/>
          <a:p>
            <a:r>
              <a:rPr lang="en-US" smtClean="0"/>
              <a:t>Node</a:t>
            </a: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882" y="1587260"/>
            <a:ext cx="8984887" cy="5053999"/>
          </a:xfrm>
          <a:prstGeom prst="rect">
            <a:avLst/>
          </a:prstGeom>
        </p:spPr>
      </p:pic>
      <p:sp>
        <p:nvSpPr>
          <p:cNvPr id="9" name="Rectangle 8"/>
          <p:cNvSpPr/>
          <p:nvPr/>
        </p:nvSpPr>
        <p:spPr>
          <a:xfrm>
            <a:off x="3122762" y="4968816"/>
            <a:ext cx="2208362" cy="8108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68793" y="4891534"/>
            <a:ext cx="4364967" cy="369332"/>
          </a:xfrm>
          <a:prstGeom prst="rect">
            <a:avLst/>
          </a:prstGeom>
          <a:noFill/>
        </p:spPr>
        <p:txBody>
          <a:bodyPr wrap="square" rtlCol="0">
            <a:spAutoFit/>
          </a:bodyPr>
          <a:lstStyle/>
          <a:p>
            <a:r>
              <a:rPr lang="en-US" smtClean="0"/>
              <a:t>Kernel/node</a:t>
            </a:r>
            <a:endParaRPr lang="en-US" baseline="-25000" dirty="0"/>
          </a:p>
        </p:txBody>
      </p:sp>
      <p:sp>
        <p:nvSpPr>
          <p:cNvPr id="12" name="Rectangle 11"/>
          <p:cNvSpPr/>
          <p:nvPr/>
        </p:nvSpPr>
        <p:spPr>
          <a:xfrm>
            <a:off x="3930769" y="5431767"/>
            <a:ext cx="2208362" cy="8108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501660" y="5325731"/>
            <a:ext cx="4364967" cy="369332"/>
          </a:xfrm>
          <a:prstGeom prst="rect">
            <a:avLst/>
          </a:prstGeom>
          <a:noFill/>
        </p:spPr>
        <p:txBody>
          <a:bodyPr wrap="square" rtlCol="0">
            <a:spAutoFit/>
          </a:bodyPr>
          <a:lstStyle/>
          <a:p>
            <a:r>
              <a:rPr lang="en-US" dirty="0" smtClean="0"/>
              <a:t>Node = </a:t>
            </a:r>
            <a:r>
              <a:rPr lang="en-US" dirty="0" smtClean="0"/>
              <a:t>f(w</a:t>
            </a:r>
            <a:r>
              <a:rPr lang="en-US" baseline="-25000" dirty="0" smtClean="0"/>
              <a:t>1</a:t>
            </a:r>
            <a:r>
              <a:rPr lang="en-US" dirty="0" smtClean="0"/>
              <a:t>*x</a:t>
            </a:r>
            <a:r>
              <a:rPr lang="en-US" baseline="-25000" dirty="0" smtClean="0"/>
              <a:t>1</a:t>
            </a:r>
            <a:r>
              <a:rPr lang="en-US" dirty="0" smtClean="0"/>
              <a:t> </a:t>
            </a:r>
            <a:r>
              <a:rPr lang="en-US" dirty="0" smtClean="0"/>
              <a:t>+ w</a:t>
            </a:r>
            <a:r>
              <a:rPr lang="en-US" baseline="-25000" dirty="0" smtClean="0"/>
              <a:t>2</a:t>
            </a:r>
            <a:r>
              <a:rPr lang="en-US" dirty="0" smtClean="0"/>
              <a:t>*x</a:t>
            </a:r>
            <a:r>
              <a:rPr lang="en-US" baseline="-25000" dirty="0" smtClean="0"/>
              <a:t>2 </a:t>
            </a:r>
            <a:r>
              <a:rPr lang="en-US" dirty="0" smtClean="0"/>
              <a:t> + … 	+ </a:t>
            </a:r>
            <a:r>
              <a:rPr lang="en-US" dirty="0" err="1" smtClean="0"/>
              <a:t>w</a:t>
            </a:r>
            <a:r>
              <a:rPr lang="en-US" baseline="-25000" dirty="0" err="1" smtClean="0"/>
              <a:t>n</a:t>
            </a:r>
            <a:r>
              <a:rPr lang="en-US" dirty="0" smtClean="0"/>
              <a:t>*</a:t>
            </a:r>
            <a:r>
              <a:rPr lang="en-US" dirty="0" err="1" smtClean="0"/>
              <a:t>x</a:t>
            </a:r>
            <a:r>
              <a:rPr lang="en-US" baseline="-25000" dirty="0" err="1" smtClean="0"/>
              <a:t>n</a:t>
            </a:r>
            <a:r>
              <a:rPr lang="en-US" baseline="-25000" dirty="0" smtClean="0"/>
              <a:t> </a:t>
            </a:r>
            <a:r>
              <a:rPr lang="en-US" dirty="0" smtClean="0"/>
              <a:t>)</a:t>
            </a:r>
            <a:endParaRPr lang="en-US" baseline="-25000" dirty="0"/>
          </a:p>
        </p:txBody>
      </p:sp>
    </p:spTree>
    <p:extLst>
      <p:ext uri="{BB962C8B-B14F-4D97-AF65-F5344CB8AC3E}">
        <p14:creationId xmlns:p14="http://schemas.microsoft.com/office/powerpoint/2010/main" val="1696145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Convolutional Neural Networks</a:t>
            </a:r>
            <a:endParaRPr lang="en-US" sz="3600" b="1" dirty="0" smtClean="0">
              <a:solidFill>
                <a:schemeClr val="bg1"/>
              </a:solidFill>
              <a:effectLst/>
            </a:endParaRPr>
          </a:p>
        </p:txBody>
      </p:sp>
      <p:sp>
        <p:nvSpPr>
          <p:cNvPr id="5" name="TextBox 4"/>
          <p:cNvSpPr txBox="1"/>
          <p:nvPr/>
        </p:nvSpPr>
        <p:spPr>
          <a:xfrm>
            <a:off x="569343" y="1155940"/>
            <a:ext cx="4710023" cy="461665"/>
          </a:xfrm>
          <a:prstGeom prst="rect">
            <a:avLst/>
          </a:prstGeom>
          <a:noFill/>
        </p:spPr>
        <p:txBody>
          <a:bodyPr wrap="square" rtlCol="0">
            <a:spAutoFit/>
          </a:bodyPr>
          <a:lstStyle/>
          <a:p>
            <a:r>
              <a:rPr lang="en-US" sz="2400" dirty="0" smtClean="0"/>
              <a:t>Convolutional </a:t>
            </a:r>
            <a:r>
              <a:rPr lang="en-US" sz="2400" dirty="0" smtClean="0"/>
              <a:t>Nodes/Layer</a:t>
            </a:r>
            <a:endParaRPr lang="en-US" sz="2400" dirty="0"/>
          </a:p>
        </p:txBody>
      </p:sp>
      <p:sp>
        <p:nvSpPr>
          <p:cNvPr id="6" name="TextBox 5"/>
          <p:cNvSpPr txBox="1"/>
          <p:nvPr/>
        </p:nvSpPr>
        <p:spPr>
          <a:xfrm>
            <a:off x="5072332" y="2035834"/>
            <a:ext cx="707366" cy="369332"/>
          </a:xfrm>
          <a:prstGeom prst="rect">
            <a:avLst/>
          </a:prstGeom>
          <a:noFill/>
        </p:spPr>
        <p:txBody>
          <a:bodyPr wrap="square" rtlCol="0">
            <a:spAutoFit/>
          </a:bodyPr>
          <a:lstStyle/>
          <a:p>
            <a:r>
              <a:rPr lang="en-US" smtClean="0"/>
              <a:t>Node</a:t>
            </a: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882" y="1587260"/>
            <a:ext cx="8984887" cy="5053999"/>
          </a:xfrm>
          <a:prstGeom prst="rect">
            <a:avLst/>
          </a:prstGeom>
        </p:spPr>
      </p:pic>
      <p:sp>
        <p:nvSpPr>
          <p:cNvPr id="9" name="Rectangle 8"/>
          <p:cNvSpPr/>
          <p:nvPr/>
        </p:nvSpPr>
        <p:spPr>
          <a:xfrm>
            <a:off x="3122762" y="4968816"/>
            <a:ext cx="2208362" cy="8108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68793" y="4891534"/>
            <a:ext cx="4364967" cy="369332"/>
          </a:xfrm>
          <a:prstGeom prst="rect">
            <a:avLst/>
          </a:prstGeom>
          <a:noFill/>
        </p:spPr>
        <p:txBody>
          <a:bodyPr wrap="square" rtlCol="0">
            <a:spAutoFit/>
          </a:bodyPr>
          <a:lstStyle/>
          <a:p>
            <a:r>
              <a:rPr lang="en-US" smtClean="0"/>
              <a:t>Kernel/node</a:t>
            </a:r>
            <a:endParaRPr lang="en-US" baseline="-25000" dirty="0"/>
          </a:p>
        </p:txBody>
      </p:sp>
      <p:sp>
        <p:nvSpPr>
          <p:cNvPr id="12" name="Rectangle 11"/>
          <p:cNvSpPr/>
          <p:nvPr/>
        </p:nvSpPr>
        <p:spPr>
          <a:xfrm>
            <a:off x="3930769" y="5431767"/>
            <a:ext cx="2208362" cy="8108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501660" y="5325731"/>
            <a:ext cx="4364967" cy="369332"/>
          </a:xfrm>
          <a:prstGeom prst="rect">
            <a:avLst/>
          </a:prstGeom>
          <a:noFill/>
        </p:spPr>
        <p:txBody>
          <a:bodyPr wrap="square" rtlCol="0">
            <a:spAutoFit/>
          </a:bodyPr>
          <a:lstStyle/>
          <a:p>
            <a:r>
              <a:rPr lang="en-US" dirty="0" smtClean="0"/>
              <a:t>Node = </a:t>
            </a:r>
            <a:r>
              <a:rPr lang="en-US" dirty="0" smtClean="0"/>
              <a:t>f(w</a:t>
            </a:r>
            <a:r>
              <a:rPr lang="en-US" baseline="-25000" dirty="0" smtClean="0"/>
              <a:t>1</a:t>
            </a:r>
            <a:r>
              <a:rPr lang="en-US" dirty="0" smtClean="0"/>
              <a:t>*x</a:t>
            </a:r>
            <a:r>
              <a:rPr lang="en-US" baseline="-25000" dirty="0" smtClean="0"/>
              <a:t>1</a:t>
            </a:r>
            <a:r>
              <a:rPr lang="en-US" dirty="0" smtClean="0"/>
              <a:t> </a:t>
            </a:r>
            <a:r>
              <a:rPr lang="en-US" dirty="0" smtClean="0"/>
              <a:t>+ w</a:t>
            </a:r>
            <a:r>
              <a:rPr lang="en-US" baseline="-25000" dirty="0" smtClean="0"/>
              <a:t>2</a:t>
            </a:r>
            <a:r>
              <a:rPr lang="en-US" dirty="0" smtClean="0"/>
              <a:t>*x</a:t>
            </a:r>
            <a:r>
              <a:rPr lang="en-US" baseline="-25000" dirty="0" smtClean="0"/>
              <a:t>2 </a:t>
            </a:r>
            <a:r>
              <a:rPr lang="en-US" dirty="0" smtClean="0"/>
              <a:t> + … 	+ </a:t>
            </a:r>
            <a:r>
              <a:rPr lang="en-US" dirty="0" err="1" smtClean="0"/>
              <a:t>w</a:t>
            </a:r>
            <a:r>
              <a:rPr lang="en-US" baseline="-25000" dirty="0" err="1" smtClean="0"/>
              <a:t>n</a:t>
            </a:r>
            <a:r>
              <a:rPr lang="en-US" dirty="0" smtClean="0"/>
              <a:t>*</a:t>
            </a:r>
            <a:r>
              <a:rPr lang="en-US" dirty="0" err="1" smtClean="0"/>
              <a:t>x</a:t>
            </a:r>
            <a:r>
              <a:rPr lang="en-US" baseline="-25000" dirty="0" err="1" smtClean="0"/>
              <a:t>n</a:t>
            </a:r>
            <a:r>
              <a:rPr lang="en-US" baseline="-25000" dirty="0" smtClean="0"/>
              <a:t> </a:t>
            </a:r>
            <a:r>
              <a:rPr lang="en-US" dirty="0" smtClean="0"/>
              <a:t>)</a:t>
            </a:r>
            <a:endParaRPr lang="en-US" baseline="-25000" dirty="0"/>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24192" t="19318" r="26409" b="17388"/>
          <a:stretch/>
        </p:blipFill>
        <p:spPr>
          <a:xfrm>
            <a:off x="9195758" y="4192438"/>
            <a:ext cx="1531715" cy="1207698"/>
          </a:xfrm>
          <a:prstGeom prst="rect">
            <a:avLst/>
          </a:prstGeom>
        </p:spPr>
      </p:pic>
      <p:cxnSp>
        <p:nvCxnSpPr>
          <p:cNvPr id="15" name="Straight Arrow Connector 14"/>
          <p:cNvCxnSpPr/>
          <p:nvPr/>
        </p:nvCxnSpPr>
        <p:spPr>
          <a:xfrm>
            <a:off x="7850038" y="4761781"/>
            <a:ext cx="119044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827033" y="3542938"/>
            <a:ext cx="4364967" cy="646331"/>
          </a:xfrm>
          <a:prstGeom prst="rect">
            <a:avLst/>
          </a:prstGeom>
          <a:noFill/>
        </p:spPr>
        <p:txBody>
          <a:bodyPr wrap="square" rtlCol="0">
            <a:spAutoFit/>
          </a:bodyPr>
          <a:lstStyle/>
          <a:p>
            <a:pPr algn="ctr"/>
            <a:r>
              <a:rPr lang="en-US" dirty="0" smtClean="0"/>
              <a:t>Kernel</a:t>
            </a:r>
          </a:p>
          <a:p>
            <a:pPr algn="ctr"/>
            <a:r>
              <a:rPr lang="en-US" dirty="0" smtClean="0"/>
              <a:t>Activation Map</a:t>
            </a:r>
            <a:endParaRPr lang="en-US" baseline="-25000" dirty="0"/>
          </a:p>
        </p:txBody>
      </p:sp>
    </p:spTree>
    <p:extLst>
      <p:ext uri="{BB962C8B-B14F-4D97-AF65-F5344CB8AC3E}">
        <p14:creationId xmlns:p14="http://schemas.microsoft.com/office/powerpoint/2010/main" val="82722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359965"/>
            <a:ext cx="11794435" cy="1802296"/>
          </a:xfrm>
        </p:spPr>
        <p:txBody>
          <a:bodyPr>
            <a:normAutofit/>
          </a:bodyPr>
          <a:lstStyle/>
          <a:p>
            <a:pPr marL="0" indent="0">
              <a:buNone/>
            </a:pPr>
            <a:endParaRPr lang="en-US" b="0" dirty="0" smtClean="0">
              <a:effectLst/>
            </a:endParaRPr>
          </a:p>
          <a:p>
            <a:pPr marL="0" indent="0">
              <a:buNone/>
            </a:pPr>
            <a:endParaRPr lang="en-US" b="0" dirty="0" smtClean="0">
              <a:effectLst/>
            </a:endParaRPr>
          </a:p>
        </p:txBody>
      </p:sp>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The anatomy of a </a:t>
            </a:r>
            <a:r>
              <a:rPr lang="en-US" sz="3600" dirty="0" smtClean="0">
                <a:solidFill>
                  <a:schemeClr val="bg1"/>
                </a:solidFill>
              </a:rPr>
              <a:t>neural </a:t>
            </a:r>
            <a:r>
              <a:rPr lang="en-US" sz="3600" dirty="0" smtClean="0">
                <a:solidFill>
                  <a:schemeClr val="bg1"/>
                </a:solidFill>
              </a:rPr>
              <a:t>network</a:t>
            </a:r>
            <a:endParaRPr lang="en-US" sz="3600" b="1" dirty="0" smtClean="0">
              <a:solidFill>
                <a:schemeClr val="bg1"/>
              </a:solidFill>
              <a:effectLst/>
            </a:endParaRPr>
          </a:p>
        </p:txBody>
      </p:sp>
      <p:grpSp>
        <p:nvGrpSpPr>
          <p:cNvPr id="48" name="Group 47"/>
          <p:cNvGrpSpPr/>
          <p:nvPr/>
        </p:nvGrpSpPr>
        <p:grpSpPr>
          <a:xfrm>
            <a:off x="633159" y="1225219"/>
            <a:ext cx="4904039" cy="3092782"/>
            <a:chOff x="706628" y="1225218"/>
            <a:chExt cx="4592405" cy="3520376"/>
          </a:xfrm>
        </p:grpSpPr>
        <p:sp>
          <p:nvSpPr>
            <p:cNvPr id="5" name="Oval 4"/>
            <p:cNvSpPr/>
            <p:nvPr/>
          </p:nvSpPr>
          <p:spPr>
            <a:xfrm>
              <a:off x="1125480" y="223015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125480" y="281797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125480" y="342757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279364" y="2447866"/>
              <a:ext cx="457200" cy="4572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79364" y="3057462"/>
              <a:ext cx="457200" cy="4572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279364" y="3667062"/>
              <a:ext cx="457200" cy="4572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279367" y="1838267"/>
              <a:ext cx="457200" cy="4572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02622" y="2251927"/>
              <a:ext cx="457200" cy="4572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02622" y="2839752"/>
              <a:ext cx="457200" cy="4572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302622" y="3449352"/>
              <a:ext cx="457200" cy="4572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369420" y="2839755"/>
              <a:ext cx="457200" cy="45720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a:stCxn id="17" idx="6"/>
            </p:cNvCxnSpPr>
            <p:nvPr/>
          </p:nvCxnSpPr>
          <p:spPr>
            <a:xfrm flipV="1">
              <a:off x="1582680" y="2066867"/>
              <a:ext cx="696687" cy="3918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7" idx="6"/>
            </p:cNvCxnSpPr>
            <p:nvPr/>
          </p:nvCxnSpPr>
          <p:spPr>
            <a:xfrm>
              <a:off x="1582680" y="2458753"/>
              <a:ext cx="696684" cy="2177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7" idx="6"/>
            </p:cNvCxnSpPr>
            <p:nvPr/>
          </p:nvCxnSpPr>
          <p:spPr>
            <a:xfrm>
              <a:off x="1582680" y="2458753"/>
              <a:ext cx="696684" cy="14369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82680" y="2066867"/>
              <a:ext cx="696687" cy="97971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582680" y="2676466"/>
              <a:ext cx="696684" cy="3701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582680" y="3046578"/>
              <a:ext cx="696684" cy="239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582680" y="3046578"/>
              <a:ext cx="696684" cy="8490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582680" y="2066867"/>
              <a:ext cx="696687" cy="158931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582680" y="2676466"/>
              <a:ext cx="696684" cy="9797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1582680" y="3286062"/>
              <a:ext cx="696684" cy="3701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582680" y="3656178"/>
              <a:ext cx="696684" cy="239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736567" y="2066867"/>
              <a:ext cx="566055" cy="4136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36567" y="2066867"/>
              <a:ext cx="566055" cy="10014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36567" y="2066867"/>
              <a:ext cx="566055" cy="16110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736564" y="2480527"/>
              <a:ext cx="566058" cy="19593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736564" y="2676466"/>
              <a:ext cx="566058" cy="10014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736564" y="2480527"/>
              <a:ext cx="566058" cy="8055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736564" y="3286062"/>
              <a:ext cx="566058" cy="3918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736564" y="2480527"/>
              <a:ext cx="566058" cy="14151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2736564" y="3068352"/>
              <a:ext cx="566058" cy="8273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736564" y="3677952"/>
              <a:ext cx="566058" cy="2177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759822" y="2480527"/>
              <a:ext cx="609598" cy="5878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759822" y="3068352"/>
              <a:ext cx="609598" cy="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3759822" y="3068355"/>
              <a:ext cx="609598" cy="60959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06628" y="4333419"/>
              <a:ext cx="1343948" cy="384575"/>
            </a:xfrm>
            <a:prstGeom prst="rect">
              <a:avLst/>
            </a:prstGeom>
            <a:noFill/>
          </p:spPr>
          <p:txBody>
            <a:bodyPr wrap="square" rtlCol="0">
              <a:spAutoFit/>
            </a:bodyPr>
            <a:lstStyle/>
            <a:p>
              <a:pPr algn="ctr"/>
              <a:r>
                <a:rPr lang="en-US" dirty="0" smtClean="0"/>
                <a:t>Input Layer</a:t>
              </a:r>
            </a:p>
          </p:txBody>
        </p:sp>
        <p:sp>
          <p:nvSpPr>
            <p:cNvPr id="41" name="TextBox 40"/>
            <p:cNvSpPr txBox="1"/>
            <p:nvPr/>
          </p:nvSpPr>
          <p:spPr>
            <a:xfrm>
              <a:off x="2025698" y="4361019"/>
              <a:ext cx="1710970" cy="384575"/>
            </a:xfrm>
            <a:prstGeom prst="rect">
              <a:avLst/>
            </a:prstGeom>
            <a:noFill/>
          </p:spPr>
          <p:txBody>
            <a:bodyPr wrap="square" rtlCol="0">
              <a:spAutoFit/>
            </a:bodyPr>
            <a:lstStyle/>
            <a:p>
              <a:pPr algn="ctr"/>
              <a:r>
                <a:rPr lang="en-US" dirty="0" smtClean="0"/>
                <a:t>Hidden Layers</a:t>
              </a:r>
            </a:p>
          </p:txBody>
        </p:sp>
        <p:sp>
          <p:nvSpPr>
            <p:cNvPr id="42" name="TextBox 41"/>
            <p:cNvSpPr txBox="1"/>
            <p:nvPr/>
          </p:nvSpPr>
          <p:spPr>
            <a:xfrm>
              <a:off x="3949718" y="4361018"/>
              <a:ext cx="1349315" cy="384575"/>
            </a:xfrm>
            <a:prstGeom prst="rect">
              <a:avLst/>
            </a:prstGeom>
            <a:noFill/>
          </p:spPr>
          <p:txBody>
            <a:bodyPr wrap="square" rtlCol="0">
              <a:spAutoFit/>
            </a:bodyPr>
            <a:lstStyle/>
            <a:p>
              <a:pPr algn="ctr"/>
              <a:r>
                <a:rPr lang="en-US" dirty="0" smtClean="0"/>
                <a:t>Output Layer</a:t>
              </a:r>
            </a:p>
          </p:txBody>
        </p:sp>
        <p:sp>
          <p:nvSpPr>
            <p:cNvPr id="43" name="Left Brace 42"/>
            <p:cNvSpPr/>
            <p:nvPr/>
          </p:nvSpPr>
          <p:spPr>
            <a:xfrm rot="16200000">
              <a:off x="2762691" y="3399278"/>
              <a:ext cx="274320" cy="171994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e 43"/>
            <p:cNvSpPr/>
            <p:nvPr/>
          </p:nvSpPr>
          <p:spPr>
            <a:xfrm rot="16200000">
              <a:off x="4479429" y="3802048"/>
              <a:ext cx="274320" cy="9144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e 44"/>
            <p:cNvSpPr/>
            <p:nvPr/>
          </p:nvSpPr>
          <p:spPr>
            <a:xfrm rot="16200000">
              <a:off x="1249577" y="3893489"/>
              <a:ext cx="27432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p:cNvSpPr txBox="1"/>
            <p:nvPr/>
          </p:nvSpPr>
          <p:spPr>
            <a:xfrm>
              <a:off x="1036395" y="1225218"/>
              <a:ext cx="1632437" cy="384575"/>
            </a:xfrm>
            <a:prstGeom prst="rect">
              <a:avLst/>
            </a:prstGeom>
            <a:noFill/>
          </p:spPr>
          <p:txBody>
            <a:bodyPr wrap="square" rtlCol="0">
              <a:spAutoFit/>
            </a:bodyPr>
            <a:lstStyle/>
            <a:p>
              <a:pPr algn="ctr"/>
              <a:r>
                <a:rPr lang="en-US" dirty="0" smtClean="0"/>
                <a:t>Connections</a:t>
              </a:r>
            </a:p>
          </p:txBody>
        </p:sp>
        <p:sp>
          <p:nvSpPr>
            <p:cNvPr id="47" name="Left Brace 46"/>
            <p:cNvSpPr/>
            <p:nvPr/>
          </p:nvSpPr>
          <p:spPr>
            <a:xfrm rot="5400000" flipV="1">
              <a:off x="1689844" y="1387359"/>
              <a:ext cx="27432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92009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Convolutional Neural Networks</a:t>
            </a:r>
            <a:endParaRPr lang="en-US" sz="3600" b="1" dirty="0" smtClean="0">
              <a:solidFill>
                <a:schemeClr val="bg1"/>
              </a:solidFill>
              <a:effectLst/>
            </a:endParaRPr>
          </a:p>
        </p:txBody>
      </p:sp>
      <p:sp>
        <p:nvSpPr>
          <p:cNvPr id="5" name="TextBox 4"/>
          <p:cNvSpPr txBox="1"/>
          <p:nvPr/>
        </p:nvSpPr>
        <p:spPr>
          <a:xfrm>
            <a:off x="569343" y="1155940"/>
            <a:ext cx="4710023" cy="461665"/>
          </a:xfrm>
          <a:prstGeom prst="rect">
            <a:avLst/>
          </a:prstGeom>
          <a:noFill/>
        </p:spPr>
        <p:txBody>
          <a:bodyPr wrap="square" rtlCol="0">
            <a:spAutoFit/>
          </a:bodyPr>
          <a:lstStyle/>
          <a:p>
            <a:r>
              <a:rPr lang="en-US" sz="2400" dirty="0" smtClean="0"/>
              <a:t>Convolutional </a:t>
            </a:r>
            <a:r>
              <a:rPr lang="en-US" sz="2400" dirty="0"/>
              <a:t>Nodes/Layer</a:t>
            </a:r>
            <a:endParaRPr lang="en-US" sz="2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0634" y="2184879"/>
            <a:ext cx="7912100" cy="3441700"/>
          </a:xfrm>
          <a:prstGeom prst="rect">
            <a:avLst/>
          </a:prstGeom>
        </p:spPr>
      </p:pic>
    </p:spTree>
    <p:extLst>
      <p:ext uri="{BB962C8B-B14F-4D97-AF65-F5344CB8AC3E}">
        <p14:creationId xmlns:p14="http://schemas.microsoft.com/office/powerpoint/2010/main" val="506617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Convolutional Neural Networks</a:t>
            </a:r>
            <a:endParaRPr lang="en-US" sz="3600" b="1" dirty="0" smtClean="0">
              <a:solidFill>
                <a:schemeClr val="bg1"/>
              </a:solidFill>
              <a:effectLst/>
            </a:endParaRPr>
          </a:p>
        </p:txBody>
      </p:sp>
      <p:sp>
        <p:nvSpPr>
          <p:cNvPr id="5" name="TextBox 4"/>
          <p:cNvSpPr txBox="1"/>
          <p:nvPr/>
        </p:nvSpPr>
        <p:spPr>
          <a:xfrm>
            <a:off x="569343" y="1155940"/>
            <a:ext cx="4710023" cy="461665"/>
          </a:xfrm>
          <a:prstGeom prst="rect">
            <a:avLst/>
          </a:prstGeom>
          <a:noFill/>
        </p:spPr>
        <p:txBody>
          <a:bodyPr wrap="square" rtlCol="0">
            <a:spAutoFit/>
          </a:bodyPr>
          <a:lstStyle/>
          <a:p>
            <a:r>
              <a:rPr lang="en-US" sz="2400" dirty="0" smtClean="0"/>
              <a:t>Convolutional </a:t>
            </a:r>
            <a:r>
              <a:rPr lang="en-US" sz="2400" dirty="0"/>
              <a:t>Nodes/Layer</a:t>
            </a:r>
            <a:endParaRPr lang="en-US" sz="2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0634" y="2184879"/>
            <a:ext cx="7912100" cy="3441700"/>
          </a:xfrm>
          <a:prstGeom prst="rect">
            <a:avLst/>
          </a:prstGeom>
        </p:spPr>
      </p:pic>
      <p:sp>
        <p:nvSpPr>
          <p:cNvPr id="3" name="Rectangle 2"/>
          <p:cNvSpPr/>
          <p:nvPr/>
        </p:nvSpPr>
        <p:spPr>
          <a:xfrm>
            <a:off x="4019909" y="3174521"/>
            <a:ext cx="457200" cy="1325880"/>
          </a:xfrm>
          <a:prstGeom prst="rect">
            <a:avLst/>
          </a:prstGeom>
          <a:solidFill>
            <a:srgbClr val="5B9BD5">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500112" y="2740325"/>
            <a:ext cx="457200" cy="451449"/>
          </a:xfrm>
          <a:prstGeom prst="rect">
            <a:avLst/>
          </a:prstGeom>
          <a:solidFill>
            <a:srgbClr val="5B9BD5">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997569" y="2288874"/>
            <a:ext cx="457200" cy="451449"/>
          </a:xfrm>
          <a:prstGeom prst="rect">
            <a:avLst/>
          </a:prstGeom>
          <a:solidFill>
            <a:srgbClr val="5B9BD5">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512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Convolutional Neural Networks</a:t>
            </a:r>
            <a:endParaRPr lang="en-US" sz="3600" b="1" dirty="0" smtClean="0">
              <a:solidFill>
                <a:schemeClr val="bg1"/>
              </a:solidFill>
              <a:effectLs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605" t="17691"/>
          <a:stretch/>
        </p:blipFill>
        <p:spPr>
          <a:xfrm>
            <a:off x="2329131" y="1628628"/>
            <a:ext cx="7608499" cy="2269315"/>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281" r="2080"/>
          <a:stretch/>
        </p:blipFill>
        <p:spPr>
          <a:xfrm>
            <a:off x="2225615" y="3877037"/>
            <a:ext cx="7815532" cy="2825688"/>
          </a:xfrm>
          <a:prstGeom prst="rect">
            <a:avLst/>
          </a:prstGeom>
        </p:spPr>
      </p:pic>
      <p:sp>
        <p:nvSpPr>
          <p:cNvPr id="5" name="TextBox 4"/>
          <p:cNvSpPr txBox="1"/>
          <p:nvPr/>
        </p:nvSpPr>
        <p:spPr>
          <a:xfrm>
            <a:off x="569343" y="1155940"/>
            <a:ext cx="4710023" cy="461665"/>
          </a:xfrm>
          <a:prstGeom prst="rect">
            <a:avLst/>
          </a:prstGeom>
          <a:noFill/>
        </p:spPr>
        <p:txBody>
          <a:bodyPr wrap="square" rtlCol="0">
            <a:spAutoFit/>
          </a:bodyPr>
          <a:lstStyle/>
          <a:p>
            <a:r>
              <a:rPr lang="en-US" sz="2400" dirty="0" smtClean="0"/>
              <a:t>Convolutional </a:t>
            </a:r>
            <a:r>
              <a:rPr lang="en-US" sz="2400" dirty="0"/>
              <a:t>Nodes/Layer</a:t>
            </a:r>
            <a:endParaRPr lang="en-US" sz="2400" dirty="0"/>
          </a:p>
        </p:txBody>
      </p:sp>
    </p:spTree>
    <p:extLst>
      <p:ext uri="{BB962C8B-B14F-4D97-AF65-F5344CB8AC3E}">
        <p14:creationId xmlns:p14="http://schemas.microsoft.com/office/powerpoint/2010/main" val="1761067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Convolutional Neural Networks</a:t>
            </a:r>
            <a:endParaRPr lang="en-US" sz="3600" b="1" dirty="0" smtClean="0">
              <a:solidFill>
                <a:schemeClr val="bg1"/>
              </a:solidFill>
              <a:effectLst/>
            </a:endParaRPr>
          </a:p>
        </p:txBody>
      </p:sp>
      <p:sp>
        <p:nvSpPr>
          <p:cNvPr id="5" name="TextBox 4"/>
          <p:cNvSpPr txBox="1"/>
          <p:nvPr/>
        </p:nvSpPr>
        <p:spPr>
          <a:xfrm>
            <a:off x="569343" y="1155940"/>
            <a:ext cx="4710023" cy="461665"/>
          </a:xfrm>
          <a:prstGeom prst="rect">
            <a:avLst/>
          </a:prstGeom>
          <a:noFill/>
        </p:spPr>
        <p:txBody>
          <a:bodyPr wrap="square" rtlCol="0">
            <a:spAutoFit/>
          </a:bodyPr>
          <a:lstStyle/>
          <a:p>
            <a:r>
              <a:rPr lang="en-US" sz="2400" dirty="0" smtClean="0"/>
              <a:t>Convolutional </a:t>
            </a:r>
            <a:r>
              <a:rPr lang="en-US" sz="2400" dirty="0"/>
              <a:t>Nodes/Layer</a:t>
            </a:r>
            <a:endParaRPr lang="en-US" sz="2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048" y="2324579"/>
            <a:ext cx="9156700" cy="3175000"/>
          </a:xfrm>
          <a:prstGeom prst="rect">
            <a:avLst/>
          </a:prstGeom>
        </p:spPr>
      </p:pic>
    </p:spTree>
    <p:extLst>
      <p:ext uri="{BB962C8B-B14F-4D97-AF65-F5344CB8AC3E}">
        <p14:creationId xmlns:p14="http://schemas.microsoft.com/office/powerpoint/2010/main" val="1537627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Convolutional Neural Networks</a:t>
            </a:r>
            <a:endParaRPr lang="en-US" sz="3600" b="1" dirty="0" smtClean="0">
              <a:solidFill>
                <a:schemeClr val="bg1"/>
              </a:solidFill>
              <a:effectLst/>
            </a:endParaRPr>
          </a:p>
        </p:txBody>
      </p:sp>
      <p:sp>
        <p:nvSpPr>
          <p:cNvPr id="5" name="TextBox 4"/>
          <p:cNvSpPr txBox="1"/>
          <p:nvPr/>
        </p:nvSpPr>
        <p:spPr>
          <a:xfrm>
            <a:off x="569343" y="1155940"/>
            <a:ext cx="4710023" cy="461665"/>
          </a:xfrm>
          <a:prstGeom prst="rect">
            <a:avLst/>
          </a:prstGeom>
          <a:noFill/>
        </p:spPr>
        <p:txBody>
          <a:bodyPr wrap="square" rtlCol="0">
            <a:spAutoFit/>
          </a:bodyPr>
          <a:lstStyle/>
          <a:p>
            <a:r>
              <a:rPr lang="en-US" sz="2400" dirty="0" smtClean="0"/>
              <a:t>Convolutional </a:t>
            </a:r>
            <a:r>
              <a:rPr lang="en-US" sz="2400" dirty="0"/>
              <a:t>Nodes/Layer</a:t>
            </a:r>
            <a:endParaRPr 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4203" y="1737360"/>
            <a:ext cx="4880328" cy="5120640"/>
          </a:xfrm>
          <a:prstGeom prst="rect">
            <a:avLst/>
          </a:prstGeom>
        </p:spPr>
      </p:pic>
    </p:spTree>
    <p:extLst>
      <p:ext uri="{BB962C8B-B14F-4D97-AF65-F5344CB8AC3E}">
        <p14:creationId xmlns:p14="http://schemas.microsoft.com/office/powerpoint/2010/main" val="454834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Convolutional Neural Networks</a:t>
            </a:r>
            <a:endParaRPr lang="en-US" sz="3600" b="1" dirty="0" smtClean="0">
              <a:solidFill>
                <a:schemeClr val="bg1"/>
              </a:solidFill>
              <a:effectLs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74" y="1724085"/>
            <a:ext cx="8610600" cy="4445000"/>
          </a:xfrm>
          <a:prstGeom prst="rect">
            <a:avLst/>
          </a:prstGeom>
        </p:spPr>
      </p:pic>
      <p:sp>
        <p:nvSpPr>
          <p:cNvPr id="5" name="TextBox 4"/>
          <p:cNvSpPr txBox="1"/>
          <p:nvPr/>
        </p:nvSpPr>
        <p:spPr>
          <a:xfrm>
            <a:off x="569343" y="1155940"/>
            <a:ext cx="4710023" cy="461665"/>
          </a:xfrm>
          <a:prstGeom prst="rect">
            <a:avLst/>
          </a:prstGeom>
          <a:noFill/>
        </p:spPr>
        <p:txBody>
          <a:bodyPr wrap="square" rtlCol="0">
            <a:spAutoFit/>
          </a:bodyPr>
          <a:lstStyle/>
          <a:p>
            <a:r>
              <a:rPr lang="en-US" sz="2400" dirty="0" smtClean="0"/>
              <a:t>Convolutional Layer</a:t>
            </a:r>
            <a:endParaRPr lang="en-US" sz="2400" dirty="0"/>
          </a:p>
        </p:txBody>
      </p:sp>
      <p:sp>
        <p:nvSpPr>
          <p:cNvPr id="6" name="TextBox 5"/>
          <p:cNvSpPr txBox="1"/>
          <p:nvPr/>
        </p:nvSpPr>
        <p:spPr>
          <a:xfrm>
            <a:off x="5072332" y="2035834"/>
            <a:ext cx="707366" cy="369332"/>
          </a:xfrm>
          <a:prstGeom prst="rect">
            <a:avLst/>
          </a:prstGeom>
          <a:noFill/>
        </p:spPr>
        <p:txBody>
          <a:bodyPr wrap="square" rtlCol="0">
            <a:spAutoFit/>
          </a:bodyPr>
          <a:lstStyle/>
          <a:p>
            <a:r>
              <a:rPr lang="en-US" smtClean="0"/>
              <a:t>Node</a:t>
            </a:r>
            <a:endParaRPr lang="en-US"/>
          </a:p>
        </p:txBody>
      </p:sp>
      <p:sp>
        <p:nvSpPr>
          <p:cNvPr id="7" name="TextBox 6"/>
          <p:cNvSpPr txBox="1"/>
          <p:nvPr/>
        </p:nvSpPr>
        <p:spPr>
          <a:xfrm>
            <a:off x="9005977" y="2536167"/>
            <a:ext cx="2639683" cy="646331"/>
          </a:xfrm>
          <a:prstGeom prst="rect">
            <a:avLst/>
          </a:prstGeom>
          <a:noFill/>
        </p:spPr>
        <p:txBody>
          <a:bodyPr wrap="square" rtlCol="0">
            <a:spAutoFit/>
          </a:bodyPr>
          <a:lstStyle/>
          <a:p>
            <a:r>
              <a:rPr lang="en-US" dirty="0" smtClean="0"/>
              <a:t>Node = </a:t>
            </a:r>
            <a:r>
              <a:rPr lang="en-US" dirty="0" smtClean="0"/>
              <a:t>f(w</a:t>
            </a:r>
            <a:r>
              <a:rPr lang="en-US" baseline="-25000" dirty="0" smtClean="0"/>
              <a:t>1</a:t>
            </a:r>
            <a:r>
              <a:rPr lang="en-US" dirty="0" smtClean="0"/>
              <a:t>*x</a:t>
            </a:r>
            <a:r>
              <a:rPr lang="en-US" baseline="-25000" dirty="0" smtClean="0"/>
              <a:t>1</a:t>
            </a:r>
            <a:r>
              <a:rPr lang="en-US" dirty="0" smtClean="0"/>
              <a:t> </a:t>
            </a:r>
            <a:r>
              <a:rPr lang="en-US" dirty="0" smtClean="0"/>
              <a:t>+ w</a:t>
            </a:r>
            <a:r>
              <a:rPr lang="en-US" baseline="-25000" dirty="0" smtClean="0"/>
              <a:t>2</a:t>
            </a:r>
            <a:r>
              <a:rPr lang="en-US" dirty="0" smtClean="0"/>
              <a:t>*x</a:t>
            </a:r>
            <a:r>
              <a:rPr lang="en-US" baseline="-25000" dirty="0" smtClean="0"/>
              <a:t>2 </a:t>
            </a:r>
            <a:r>
              <a:rPr lang="en-US" dirty="0" smtClean="0"/>
              <a:t> + … 	+ </a:t>
            </a:r>
            <a:r>
              <a:rPr lang="en-US" dirty="0" err="1" smtClean="0"/>
              <a:t>w</a:t>
            </a:r>
            <a:r>
              <a:rPr lang="en-US" baseline="-25000" dirty="0" err="1" smtClean="0"/>
              <a:t>n</a:t>
            </a:r>
            <a:r>
              <a:rPr lang="en-US" dirty="0" smtClean="0"/>
              <a:t>*</a:t>
            </a:r>
            <a:r>
              <a:rPr lang="en-US" dirty="0" err="1" smtClean="0"/>
              <a:t>x</a:t>
            </a:r>
            <a:r>
              <a:rPr lang="en-US" baseline="-25000" dirty="0" err="1" smtClean="0"/>
              <a:t>n</a:t>
            </a:r>
            <a:r>
              <a:rPr lang="en-US" baseline="-25000" dirty="0" smtClean="0"/>
              <a:t> </a:t>
            </a:r>
            <a:r>
              <a:rPr lang="en-US" dirty="0" smtClean="0"/>
              <a:t>)</a:t>
            </a:r>
            <a:endParaRPr lang="en-US" baseline="-25000" dirty="0"/>
          </a:p>
        </p:txBody>
      </p:sp>
    </p:spTree>
    <p:extLst>
      <p:ext uri="{BB962C8B-B14F-4D97-AF65-F5344CB8AC3E}">
        <p14:creationId xmlns:p14="http://schemas.microsoft.com/office/powerpoint/2010/main" val="10361736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Convolutional Neural Networks</a:t>
            </a:r>
            <a:endParaRPr lang="en-US" sz="3600" b="1" dirty="0" smtClean="0">
              <a:solidFill>
                <a:schemeClr val="bg1"/>
              </a:solidFill>
              <a:effectLst/>
            </a:endParaRPr>
          </a:p>
        </p:txBody>
      </p:sp>
      <p:sp>
        <p:nvSpPr>
          <p:cNvPr id="5" name="TextBox 4"/>
          <p:cNvSpPr txBox="1"/>
          <p:nvPr/>
        </p:nvSpPr>
        <p:spPr>
          <a:xfrm>
            <a:off x="569343" y="1155940"/>
            <a:ext cx="6487065" cy="461665"/>
          </a:xfrm>
          <a:prstGeom prst="rect">
            <a:avLst/>
          </a:prstGeom>
          <a:noFill/>
        </p:spPr>
        <p:txBody>
          <a:bodyPr wrap="square" rtlCol="0">
            <a:spAutoFit/>
          </a:bodyPr>
          <a:lstStyle/>
          <a:p>
            <a:r>
              <a:rPr lang="en-US" sz="2400" dirty="0" smtClean="0"/>
              <a:t>Convolutional </a:t>
            </a:r>
            <a:r>
              <a:rPr lang="en-US" sz="2400" smtClean="0"/>
              <a:t>Neural Network Architecture</a:t>
            </a: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27766"/>
            <a:ext cx="11979731" cy="2834640"/>
          </a:xfrm>
          <a:prstGeom prst="rect">
            <a:avLst/>
          </a:prstGeom>
        </p:spPr>
      </p:pic>
    </p:spTree>
    <p:extLst>
      <p:ext uri="{BB962C8B-B14F-4D97-AF65-F5344CB8AC3E}">
        <p14:creationId xmlns:p14="http://schemas.microsoft.com/office/powerpoint/2010/main" val="551131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Summary </a:t>
            </a:r>
            <a:r>
              <a:rPr lang="en-US" sz="3600" dirty="0" smtClean="0">
                <a:solidFill>
                  <a:schemeClr val="bg1"/>
                </a:solidFill>
              </a:rPr>
              <a:t>(so far)</a:t>
            </a:r>
            <a:endParaRPr lang="en-US" sz="3600" b="1" dirty="0" smtClean="0">
              <a:solidFill>
                <a:schemeClr val="bg1"/>
              </a:solidFill>
              <a:effectLst/>
            </a:endParaRPr>
          </a:p>
        </p:txBody>
      </p:sp>
      <p:sp>
        <p:nvSpPr>
          <p:cNvPr id="6" name="Content Placeholder 2"/>
          <p:cNvSpPr>
            <a:spLocks noGrp="1"/>
          </p:cNvSpPr>
          <p:nvPr>
            <p:ph idx="1"/>
          </p:nvPr>
        </p:nvSpPr>
        <p:spPr>
          <a:xfrm>
            <a:off x="138022" y="1244204"/>
            <a:ext cx="11794435" cy="4797287"/>
          </a:xfrm>
        </p:spPr>
        <p:txBody>
          <a:bodyPr>
            <a:normAutofit/>
          </a:bodyPr>
          <a:lstStyle/>
          <a:p>
            <a:r>
              <a:rPr lang="en-US" i="1" dirty="0" smtClean="0"/>
              <a:t>Basic </a:t>
            </a:r>
            <a:r>
              <a:rPr lang="en-US" i="1" dirty="0"/>
              <a:t>mathematical overview of deep neural </a:t>
            </a:r>
            <a:r>
              <a:rPr lang="en-US" i="1" dirty="0" smtClean="0"/>
              <a:t>networks</a:t>
            </a:r>
            <a:br>
              <a:rPr lang="en-US" i="1" dirty="0" smtClean="0"/>
            </a:br>
            <a:endParaRPr lang="en-US" i="1" dirty="0"/>
          </a:p>
          <a:p>
            <a:pPr lvl="1"/>
            <a:r>
              <a:rPr lang="en-US" sz="2800" dirty="0" smtClean="0"/>
              <a:t>Important vocabulary</a:t>
            </a:r>
          </a:p>
          <a:p>
            <a:pPr lvl="2"/>
            <a:r>
              <a:rPr lang="en-US" sz="2400" dirty="0" smtClean="0"/>
              <a:t>Hidden layers</a:t>
            </a:r>
          </a:p>
          <a:p>
            <a:pPr lvl="2"/>
            <a:r>
              <a:rPr lang="en-US" sz="2400" dirty="0" smtClean="0"/>
              <a:t>nodes</a:t>
            </a:r>
            <a:r>
              <a:rPr lang="en-US" dirty="0" smtClean="0"/>
              <a:t/>
            </a:r>
            <a:br>
              <a:rPr lang="en-US" dirty="0" smtClean="0"/>
            </a:br>
            <a:endParaRPr lang="en-US" dirty="0" smtClean="0"/>
          </a:p>
          <a:p>
            <a:pPr lvl="1"/>
            <a:r>
              <a:rPr lang="en-US" sz="2800" dirty="0" smtClean="0"/>
              <a:t>Feature learning in fully connected neural networks</a:t>
            </a:r>
          </a:p>
          <a:p>
            <a:pPr lvl="2"/>
            <a:r>
              <a:rPr lang="en-US" sz="2800" dirty="0" smtClean="0"/>
              <a:t>Activation functions/types of neurons</a:t>
            </a:r>
          </a:p>
          <a:p>
            <a:pPr lvl="2"/>
            <a:r>
              <a:rPr lang="en-US" sz="2800" dirty="0" smtClean="0"/>
              <a:t>Basics of training: loss functions and backpropagation</a:t>
            </a:r>
            <a:br>
              <a:rPr lang="en-US" sz="2800" dirty="0" smtClean="0"/>
            </a:br>
            <a:endParaRPr lang="en-US" sz="2800" dirty="0" smtClean="0"/>
          </a:p>
          <a:p>
            <a:pPr lvl="1"/>
            <a:r>
              <a:rPr lang="en-US" sz="2800" dirty="0" smtClean="0"/>
              <a:t>Feature learning in convolutional neural networks</a:t>
            </a:r>
            <a:endParaRPr lang="en-US" sz="3200" dirty="0"/>
          </a:p>
          <a:p>
            <a:pPr marL="0" indent="0">
              <a:buNone/>
            </a:pPr>
            <a:endParaRPr lang="en-US" b="0" dirty="0" smtClean="0">
              <a:effectLst/>
            </a:endParaRPr>
          </a:p>
          <a:p>
            <a:pPr marL="0" indent="0">
              <a:buNone/>
            </a:pPr>
            <a:endParaRPr lang="en-US" b="0" dirty="0" smtClean="0">
              <a:effectLst/>
            </a:endParaRPr>
          </a:p>
        </p:txBody>
      </p:sp>
    </p:spTree>
    <p:extLst>
      <p:ext uri="{BB962C8B-B14F-4D97-AF65-F5344CB8AC3E}">
        <p14:creationId xmlns:p14="http://schemas.microsoft.com/office/powerpoint/2010/main" val="245239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986" y="1516867"/>
            <a:ext cx="5075712" cy="4351338"/>
          </a:xfrm>
        </p:spPr>
        <p:txBody>
          <a:bodyPr>
            <a:normAutofit/>
          </a:bodyPr>
          <a:lstStyle/>
          <a:p>
            <a:r>
              <a:rPr lang="en-US" dirty="0" smtClean="0"/>
              <a:t>The system’s forward-looking camera failed to recognize a white truck against a bright sky</a:t>
            </a:r>
            <a:endParaRPr lang="en-US" baseline="30000" dirty="0" smtClean="0"/>
          </a:p>
          <a:p>
            <a:endParaRPr lang="en-US" dirty="0"/>
          </a:p>
          <a:p>
            <a:r>
              <a:rPr lang="en-US" dirty="0" smtClean="0"/>
              <a:t>Why didn’t the vision system detect the truck?</a:t>
            </a:r>
            <a:endParaRPr lang="en-US" dirty="0"/>
          </a:p>
        </p:txBody>
      </p:sp>
      <p:sp>
        <p:nvSpPr>
          <p:cNvPr id="4" name="Title 1"/>
          <p:cNvSpPr txBox="1">
            <a:spLocks/>
          </p:cNvSpPr>
          <p:nvPr/>
        </p:nvSpPr>
        <p:spPr>
          <a:xfrm>
            <a:off x="-1" y="-166256"/>
            <a:ext cx="11661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The first autonomous vehicle crash</a:t>
            </a:r>
            <a:endParaRPr lang="en-US" sz="2800" i="1"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3375" y="1663638"/>
            <a:ext cx="6289729" cy="3630107"/>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CA791DD2-4203-0948-BE92-5F3A43A5952E}" type="slidenum">
              <a:rPr lang="en-US" smtClean="0"/>
              <a:t>38</a:t>
            </a:fld>
            <a:endParaRPr lang="en-US"/>
          </a:p>
        </p:txBody>
      </p:sp>
      <p:sp>
        <p:nvSpPr>
          <p:cNvPr id="11" name="Rectangle 10"/>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latin typeface="+mj-lt"/>
              </a:rPr>
              <a:t>The First Autonomous Vehicle crash</a:t>
            </a:r>
            <a:endParaRPr lang="en-US" sz="3600" dirty="0">
              <a:latin typeface="+mj-lt"/>
            </a:endParaRPr>
          </a:p>
        </p:txBody>
      </p:sp>
    </p:spTree>
    <p:extLst>
      <p:ext uri="{BB962C8B-B14F-4D97-AF65-F5344CB8AC3E}">
        <p14:creationId xmlns:p14="http://schemas.microsoft.com/office/powerpoint/2010/main" val="5422215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 y="-124692"/>
            <a:ext cx="11661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The Importance of  a Good Training Dataset</a:t>
            </a:r>
            <a:endParaRPr lang="en-US" sz="2800" i="1" dirty="0"/>
          </a:p>
        </p:txBody>
      </p:sp>
      <p:sp>
        <p:nvSpPr>
          <p:cNvPr id="13" name="Right Arrow 12"/>
          <p:cNvSpPr/>
          <p:nvPr/>
        </p:nvSpPr>
        <p:spPr>
          <a:xfrm>
            <a:off x="8624028" y="2217184"/>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4804686" y="2224595"/>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8735831" y="4718413"/>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4852694" y="4704559"/>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972395" y="1808021"/>
            <a:ext cx="3671612" cy="1492133"/>
            <a:chOff x="249385" y="2098967"/>
            <a:chExt cx="3671612" cy="1492133"/>
          </a:xfrm>
        </p:grpSpPr>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948" t="11200" r="13759" b="23008"/>
            <a:stretch/>
          </p:blipFill>
          <p:spPr>
            <a:xfrm>
              <a:off x="249385" y="2369129"/>
              <a:ext cx="1899138" cy="1097280"/>
            </a:xfrm>
            <a:prstGeom prst="rect">
              <a:avLst/>
            </a:prstGeom>
            <a:ln>
              <a:solidFill>
                <a:schemeClr val="tx1"/>
              </a:solidFill>
            </a:ln>
          </p:spPr>
        </p:pic>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l="9390" t="14378" r="18944" b="9140"/>
            <a:stretch/>
          </p:blipFill>
          <p:spPr>
            <a:xfrm>
              <a:off x="2389911" y="2493820"/>
              <a:ext cx="1531086" cy="1097280"/>
            </a:xfrm>
            <a:prstGeom prst="rect">
              <a:avLst/>
            </a:prstGeom>
            <a:ln>
              <a:solidFill>
                <a:schemeClr val="tx1"/>
              </a:solidFill>
            </a:ln>
          </p:spPr>
        </p:pic>
        <p:pic>
          <p:nvPicPr>
            <p:cNvPr id="32" name="Picture 31"/>
            <p:cNvPicPr>
              <a:picLocks noChangeAspect="1"/>
            </p:cNvPicPr>
            <p:nvPr/>
          </p:nvPicPr>
          <p:blipFill rotWithShape="1">
            <a:blip r:embed="rId5">
              <a:extLst>
                <a:ext uri="{28A0092B-C50C-407E-A947-70E740481C1C}">
                  <a14:useLocalDpi xmlns:a14="http://schemas.microsoft.com/office/drawing/2010/main" val="0"/>
                </a:ext>
              </a:extLst>
            </a:blip>
            <a:srcRect t="5742" b="11579"/>
            <a:stretch/>
          </p:blipFill>
          <p:spPr>
            <a:xfrm>
              <a:off x="1418937" y="2098967"/>
              <a:ext cx="1327147" cy="1097280"/>
            </a:xfrm>
            <a:prstGeom prst="rect">
              <a:avLst/>
            </a:prstGeom>
            <a:ln>
              <a:solidFill>
                <a:schemeClr val="tx1"/>
              </a:solidFill>
            </a:ln>
          </p:spPr>
        </p:pic>
      </p:gr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3875" y="4052449"/>
            <a:ext cx="3038762" cy="1709304"/>
          </a:xfrm>
          <a:prstGeom prst="rect">
            <a:avLst/>
          </a:prstGeom>
          <a:ln>
            <a:solidFill>
              <a:schemeClr val="tx1"/>
            </a:solidFill>
          </a:ln>
        </p:spPr>
      </p:pic>
      <p:sp>
        <p:nvSpPr>
          <p:cNvPr id="35" name="TextBox 34"/>
          <p:cNvSpPr txBox="1"/>
          <p:nvPr/>
        </p:nvSpPr>
        <p:spPr>
          <a:xfrm>
            <a:off x="187036" y="1101437"/>
            <a:ext cx="4260273" cy="523220"/>
          </a:xfrm>
          <a:prstGeom prst="rect">
            <a:avLst/>
          </a:prstGeom>
          <a:noFill/>
        </p:spPr>
        <p:txBody>
          <a:bodyPr wrap="square" rtlCol="0">
            <a:spAutoFit/>
          </a:bodyPr>
          <a:lstStyle/>
          <a:p>
            <a:r>
              <a:rPr lang="en-US" sz="2800" smtClean="0"/>
              <a:t>TRAINING PROCEDURE:</a:t>
            </a:r>
            <a:endParaRPr lang="en-US" sz="2800" dirty="0"/>
          </a:p>
        </p:txBody>
      </p:sp>
      <p:sp>
        <p:nvSpPr>
          <p:cNvPr id="36" name="TextBox 35"/>
          <p:cNvSpPr txBox="1"/>
          <p:nvPr/>
        </p:nvSpPr>
        <p:spPr>
          <a:xfrm>
            <a:off x="173182" y="3456706"/>
            <a:ext cx="4260273" cy="523220"/>
          </a:xfrm>
          <a:prstGeom prst="rect">
            <a:avLst/>
          </a:prstGeom>
          <a:noFill/>
        </p:spPr>
        <p:txBody>
          <a:bodyPr wrap="square" rtlCol="0">
            <a:spAutoFit/>
          </a:bodyPr>
          <a:lstStyle/>
          <a:p>
            <a:r>
              <a:rPr lang="en-US" sz="2800" dirty="0" smtClean="0"/>
              <a:t>TESTING PROCEDURE:</a:t>
            </a:r>
            <a:endParaRPr lang="en-US" sz="2800" dirty="0"/>
          </a:p>
        </p:txBody>
      </p:sp>
      <p:sp>
        <p:nvSpPr>
          <p:cNvPr id="37" name="TextBox 36"/>
          <p:cNvSpPr txBox="1"/>
          <p:nvPr/>
        </p:nvSpPr>
        <p:spPr>
          <a:xfrm>
            <a:off x="9160428" y="1600200"/>
            <a:ext cx="2036619" cy="1754326"/>
          </a:xfrm>
          <a:prstGeom prst="rect">
            <a:avLst/>
          </a:prstGeom>
          <a:noFill/>
        </p:spPr>
        <p:txBody>
          <a:bodyPr wrap="square" rtlCol="0">
            <a:spAutoFit/>
          </a:bodyPr>
          <a:lstStyle/>
          <a:p>
            <a:pPr>
              <a:lnSpc>
                <a:spcPct val="150000"/>
              </a:lnSpc>
            </a:pPr>
            <a:r>
              <a:rPr lang="en-US" sz="2400" dirty="0" smtClean="0"/>
              <a:t>Vehicle</a:t>
            </a:r>
          </a:p>
          <a:p>
            <a:pPr>
              <a:lnSpc>
                <a:spcPct val="150000"/>
              </a:lnSpc>
            </a:pPr>
            <a:r>
              <a:rPr lang="en-US" sz="2400" dirty="0" smtClean="0"/>
              <a:t>Vehicle</a:t>
            </a:r>
          </a:p>
          <a:p>
            <a:pPr>
              <a:lnSpc>
                <a:spcPct val="150000"/>
              </a:lnSpc>
            </a:pPr>
            <a:r>
              <a:rPr lang="en-US" sz="2400" dirty="0" smtClean="0"/>
              <a:t>Not Vehicle</a:t>
            </a:r>
            <a:endParaRPr lang="en-US" sz="2400" dirty="0"/>
          </a:p>
        </p:txBody>
      </p:sp>
      <p:sp>
        <p:nvSpPr>
          <p:cNvPr id="38" name="Multiply 37"/>
          <p:cNvSpPr/>
          <p:nvPr/>
        </p:nvSpPr>
        <p:spPr>
          <a:xfrm>
            <a:off x="10636904" y="2783312"/>
            <a:ext cx="644236" cy="56111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L-Shape 38"/>
          <p:cNvSpPr/>
          <p:nvPr/>
        </p:nvSpPr>
        <p:spPr>
          <a:xfrm rot="19237840">
            <a:off x="10298613" y="2264900"/>
            <a:ext cx="548640" cy="274320"/>
          </a:xfrm>
          <a:prstGeom prst="corne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L-Shape 40"/>
          <p:cNvSpPr/>
          <p:nvPr/>
        </p:nvSpPr>
        <p:spPr>
          <a:xfrm rot="19237840">
            <a:off x="10284273" y="1710718"/>
            <a:ext cx="548640" cy="274320"/>
          </a:xfrm>
          <a:prstGeom prst="corne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9263855" y="4655123"/>
            <a:ext cx="1641763" cy="461665"/>
          </a:xfrm>
          <a:prstGeom prst="rect">
            <a:avLst/>
          </a:prstGeom>
          <a:noFill/>
        </p:spPr>
        <p:txBody>
          <a:bodyPr wrap="square" rtlCol="0">
            <a:spAutoFit/>
          </a:bodyPr>
          <a:lstStyle/>
          <a:p>
            <a:r>
              <a:rPr lang="en-US" sz="2400" dirty="0" smtClean="0"/>
              <a:t>Not Vehicle</a:t>
            </a:r>
            <a:endParaRPr lang="en-US" sz="2400" dirty="0"/>
          </a:p>
        </p:txBody>
      </p:sp>
      <p:sp>
        <p:nvSpPr>
          <p:cNvPr id="46" name="Multiply 45"/>
          <p:cNvSpPr/>
          <p:nvPr/>
        </p:nvSpPr>
        <p:spPr>
          <a:xfrm>
            <a:off x="10808638" y="4641270"/>
            <a:ext cx="644236" cy="56111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5383616" y="4121241"/>
            <a:ext cx="3232298" cy="1658679"/>
            <a:chOff x="4681870" y="4703136"/>
            <a:chExt cx="3232298" cy="1658679"/>
          </a:xfrm>
        </p:grpSpPr>
        <p:grpSp>
          <p:nvGrpSpPr>
            <p:cNvPr id="19" name="Group 18"/>
            <p:cNvGrpSpPr/>
            <p:nvPr/>
          </p:nvGrpSpPr>
          <p:grpSpPr>
            <a:xfrm>
              <a:off x="4849092" y="4779127"/>
              <a:ext cx="2808871" cy="1463040"/>
              <a:chOff x="2493818" y="1987433"/>
              <a:chExt cx="2808871" cy="1463040"/>
            </a:xfrm>
          </p:grpSpPr>
          <p:sp>
            <p:nvSpPr>
              <p:cNvPr id="20" name="Rectangle 19"/>
              <p:cNvSpPr/>
              <p:nvPr/>
            </p:nvSpPr>
            <p:spPr>
              <a:xfrm>
                <a:off x="2493818" y="2124593"/>
                <a:ext cx="124691" cy="118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854037" y="2170313"/>
                <a:ext cx="124691" cy="109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207326" y="2216033"/>
                <a:ext cx="128016" cy="1005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713020" y="2261753"/>
                <a:ext cx="12801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010894" y="2261753"/>
                <a:ext cx="12801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12674" y="1987433"/>
                <a:ext cx="128016" cy="1463040"/>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772892" y="2078873"/>
                <a:ext cx="128016" cy="1280160"/>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174673" y="2353193"/>
                <a:ext cx="128016" cy="731520"/>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304311" y="2265220"/>
                <a:ext cx="561109" cy="646331"/>
              </a:xfrm>
              <a:prstGeom prst="rect">
                <a:avLst/>
              </a:prstGeom>
              <a:noFill/>
            </p:spPr>
            <p:txBody>
              <a:bodyPr wrap="square" rtlCol="0">
                <a:spAutoFit/>
              </a:bodyPr>
              <a:lstStyle/>
              <a:p>
                <a:r>
                  <a:rPr lang="en-US" sz="3600" dirty="0" smtClean="0"/>
                  <a:t>…</a:t>
                </a:r>
                <a:endParaRPr lang="en-US" sz="3600" dirty="0"/>
              </a:p>
            </p:txBody>
          </p:sp>
        </p:grpSp>
        <p:sp>
          <p:nvSpPr>
            <p:cNvPr id="47" name="Rectangle 46"/>
            <p:cNvSpPr/>
            <p:nvPr/>
          </p:nvSpPr>
          <p:spPr>
            <a:xfrm>
              <a:off x="4681870" y="4703136"/>
              <a:ext cx="3232298" cy="1658679"/>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p:cNvSpPr txBox="1"/>
          <p:nvPr/>
        </p:nvSpPr>
        <p:spPr>
          <a:xfrm>
            <a:off x="5939784" y="973326"/>
            <a:ext cx="2658139" cy="400110"/>
          </a:xfrm>
          <a:prstGeom prst="rect">
            <a:avLst/>
          </a:prstGeom>
          <a:noFill/>
        </p:spPr>
        <p:txBody>
          <a:bodyPr wrap="square" rtlCol="0">
            <a:spAutoFit/>
          </a:bodyPr>
          <a:lstStyle/>
          <a:p>
            <a:r>
              <a:rPr lang="en-US" sz="2000" smtClean="0"/>
              <a:t>Neural Network</a:t>
            </a:r>
            <a:endParaRPr lang="en-US" sz="2000" dirty="0"/>
          </a:p>
        </p:txBody>
      </p:sp>
      <p:sp>
        <p:nvSpPr>
          <p:cNvPr id="50" name="TextBox 49"/>
          <p:cNvSpPr txBox="1"/>
          <p:nvPr/>
        </p:nvSpPr>
        <p:spPr>
          <a:xfrm>
            <a:off x="6106629" y="3717201"/>
            <a:ext cx="2658139" cy="400110"/>
          </a:xfrm>
          <a:prstGeom prst="rect">
            <a:avLst/>
          </a:prstGeom>
          <a:noFill/>
        </p:spPr>
        <p:txBody>
          <a:bodyPr wrap="square" rtlCol="0">
            <a:spAutoFit/>
          </a:bodyPr>
          <a:lstStyle/>
          <a:p>
            <a:r>
              <a:rPr lang="en-US" sz="2000" dirty="0" smtClean="0"/>
              <a:t>Neural Network</a:t>
            </a:r>
            <a:endParaRPr lang="en-US" sz="2000" dirty="0"/>
          </a:p>
        </p:txBody>
      </p:sp>
      <p:sp>
        <p:nvSpPr>
          <p:cNvPr id="51" name="Slide Number Placeholder 50"/>
          <p:cNvSpPr>
            <a:spLocks noGrp="1"/>
          </p:cNvSpPr>
          <p:nvPr>
            <p:ph type="sldNum" sz="quarter" idx="12"/>
          </p:nvPr>
        </p:nvSpPr>
        <p:spPr/>
        <p:txBody>
          <a:bodyPr/>
          <a:lstStyle/>
          <a:p>
            <a:r>
              <a:rPr lang="en-US" dirty="0" smtClean="0"/>
              <a:t>8</a:t>
            </a:r>
            <a:endParaRPr lang="en-US" dirty="0"/>
          </a:p>
        </p:txBody>
      </p:sp>
      <p:sp>
        <p:nvSpPr>
          <p:cNvPr id="2" name="Rectangle 1"/>
          <p:cNvSpPr/>
          <p:nvPr/>
        </p:nvSpPr>
        <p:spPr>
          <a:xfrm>
            <a:off x="106017" y="3498574"/>
            <a:ext cx="118872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latin typeface="+mj-lt"/>
              </a:rPr>
              <a:t>The Importance of a good training dataset</a:t>
            </a:r>
            <a:endParaRPr lang="en-US" sz="3600" dirty="0">
              <a:latin typeface="+mj-lt"/>
            </a:endParaRPr>
          </a:p>
        </p:txBody>
      </p:sp>
      <p:grpSp>
        <p:nvGrpSpPr>
          <p:cNvPr id="53" name="Group 52"/>
          <p:cNvGrpSpPr/>
          <p:nvPr/>
        </p:nvGrpSpPr>
        <p:grpSpPr>
          <a:xfrm>
            <a:off x="5815205" y="1570007"/>
            <a:ext cx="2535165" cy="1787837"/>
            <a:chOff x="6770913" y="2090057"/>
            <a:chExt cx="3717320" cy="2325750"/>
          </a:xfrm>
        </p:grpSpPr>
        <p:sp>
          <p:nvSpPr>
            <p:cNvPr id="54" name="Oval 53"/>
            <p:cNvSpPr/>
            <p:nvPr/>
          </p:nvSpPr>
          <p:spPr>
            <a:xfrm>
              <a:off x="6770913" y="2481943"/>
              <a:ext cx="473380" cy="496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6770913" y="3069768"/>
              <a:ext cx="473380" cy="496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770913" y="3679368"/>
              <a:ext cx="473380" cy="496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7924797" y="2699656"/>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924797" y="330925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924797" y="391885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924800" y="2090057"/>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8948055" y="2503717"/>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8948055" y="309154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8948055" y="370114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014853" y="3091545"/>
              <a:ext cx="473380" cy="496955"/>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p:nvPr/>
          </p:nvCxnSpPr>
          <p:spPr>
            <a:xfrm flipV="1">
              <a:off x="7228114" y="2318658"/>
              <a:ext cx="696687" cy="3918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228114" y="2710544"/>
              <a:ext cx="696684" cy="2177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228114" y="2710544"/>
              <a:ext cx="696684" cy="8273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228114" y="2710544"/>
              <a:ext cx="696684" cy="14369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7228114" y="2318658"/>
              <a:ext cx="696687" cy="97971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228114" y="2928257"/>
              <a:ext cx="696684" cy="3701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228114" y="3298369"/>
              <a:ext cx="696684" cy="239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28114" y="3298369"/>
              <a:ext cx="696684" cy="8490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7228114" y="2318658"/>
              <a:ext cx="696687" cy="158931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7228114" y="2928257"/>
              <a:ext cx="696684" cy="9797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7228114" y="3537853"/>
              <a:ext cx="696684" cy="3701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28114" y="3907969"/>
              <a:ext cx="696684" cy="239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8382001" y="2318658"/>
              <a:ext cx="566055" cy="4136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382001" y="2318658"/>
              <a:ext cx="566055" cy="10014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382001" y="2318658"/>
              <a:ext cx="566055" cy="16110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8381998" y="2732318"/>
              <a:ext cx="566058" cy="19593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8381998" y="2928257"/>
              <a:ext cx="566058" cy="3918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8381998" y="2928257"/>
              <a:ext cx="566058" cy="10014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8381998" y="2732318"/>
              <a:ext cx="566058" cy="8055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8403771" y="3320143"/>
              <a:ext cx="544285" cy="1850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8381998" y="3537853"/>
              <a:ext cx="566058" cy="3918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8381998" y="2732318"/>
              <a:ext cx="566058" cy="14151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8381998" y="3320143"/>
              <a:ext cx="566058" cy="8273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8381998" y="3929743"/>
              <a:ext cx="566058" cy="2177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9405256" y="2732318"/>
              <a:ext cx="609598" cy="5878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9405256" y="3320143"/>
              <a:ext cx="609598" cy="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9405256" y="3320146"/>
              <a:ext cx="609598" cy="60959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8728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359965"/>
            <a:ext cx="11794435" cy="1802296"/>
          </a:xfrm>
        </p:spPr>
        <p:txBody>
          <a:bodyPr>
            <a:normAutofit/>
          </a:bodyPr>
          <a:lstStyle/>
          <a:p>
            <a:pPr marL="0" indent="0">
              <a:buNone/>
            </a:pPr>
            <a:endParaRPr lang="en-US" b="0" dirty="0" smtClean="0">
              <a:effectLst/>
            </a:endParaRPr>
          </a:p>
          <a:p>
            <a:pPr marL="0" indent="0">
              <a:buNone/>
            </a:pPr>
            <a:endParaRPr lang="en-US" b="0" dirty="0" smtClean="0">
              <a:effectLst/>
            </a:endParaRPr>
          </a:p>
        </p:txBody>
      </p:sp>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The anatomy of a </a:t>
            </a:r>
            <a:r>
              <a:rPr lang="en-US" sz="3600" dirty="0" smtClean="0">
                <a:solidFill>
                  <a:schemeClr val="bg1"/>
                </a:solidFill>
              </a:rPr>
              <a:t>neural </a:t>
            </a:r>
            <a:r>
              <a:rPr lang="en-US" sz="3600" dirty="0" smtClean="0">
                <a:solidFill>
                  <a:schemeClr val="bg1"/>
                </a:solidFill>
              </a:rPr>
              <a:t>network</a:t>
            </a:r>
            <a:endParaRPr lang="en-US" sz="3600" b="1" dirty="0" smtClean="0">
              <a:solidFill>
                <a:schemeClr val="bg1"/>
              </a:solidFill>
              <a:effectLst/>
            </a:endParaRPr>
          </a:p>
        </p:txBody>
      </p:sp>
      <p:grpSp>
        <p:nvGrpSpPr>
          <p:cNvPr id="48" name="Group 47"/>
          <p:cNvGrpSpPr/>
          <p:nvPr/>
        </p:nvGrpSpPr>
        <p:grpSpPr>
          <a:xfrm>
            <a:off x="633159" y="1225219"/>
            <a:ext cx="4904039" cy="3092782"/>
            <a:chOff x="706628" y="1225218"/>
            <a:chExt cx="4592405" cy="3520376"/>
          </a:xfrm>
        </p:grpSpPr>
        <p:sp>
          <p:nvSpPr>
            <p:cNvPr id="5" name="Oval 4"/>
            <p:cNvSpPr/>
            <p:nvPr/>
          </p:nvSpPr>
          <p:spPr>
            <a:xfrm>
              <a:off x="1125480" y="223015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125480" y="281797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125480" y="342757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279364" y="2447866"/>
              <a:ext cx="457200" cy="4572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79364" y="3057462"/>
              <a:ext cx="457200" cy="4572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279364" y="3667062"/>
              <a:ext cx="457200" cy="4572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279367" y="1838267"/>
              <a:ext cx="457200" cy="4572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02622" y="2251927"/>
              <a:ext cx="457200" cy="4572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02622" y="2839752"/>
              <a:ext cx="457200" cy="4572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302622" y="3449352"/>
              <a:ext cx="457200" cy="4572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369420" y="2839755"/>
              <a:ext cx="457200" cy="45720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a:stCxn id="17" idx="6"/>
            </p:cNvCxnSpPr>
            <p:nvPr/>
          </p:nvCxnSpPr>
          <p:spPr>
            <a:xfrm flipV="1">
              <a:off x="1582680" y="2066867"/>
              <a:ext cx="696687" cy="3918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7" idx="6"/>
            </p:cNvCxnSpPr>
            <p:nvPr/>
          </p:nvCxnSpPr>
          <p:spPr>
            <a:xfrm>
              <a:off x="1582680" y="2458753"/>
              <a:ext cx="696684" cy="2177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7" idx="6"/>
            </p:cNvCxnSpPr>
            <p:nvPr/>
          </p:nvCxnSpPr>
          <p:spPr>
            <a:xfrm>
              <a:off x="1582680" y="2458753"/>
              <a:ext cx="696684" cy="14369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82680" y="2066867"/>
              <a:ext cx="696687" cy="97971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582680" y="2676466"/>
              <a:ext cx="696684" cy="3701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582680" y="3046578"/>
              <a:ext cx="696684" cy="239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582680" y="3046578"/>
              <a:ext cx="696684" cy="8490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582680" y="2066867"/>
              <a:ext cx="696687" cy="158931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582680" y="2676466"/>
              <a:ext cx="696684" cy="9797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1582680" y="3286062"/>
              <a:ext cx="696684" cy="3701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582680" y="3656178"/>
              <a:ext cx="696684" cy="239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736567" y="2066867"/>
              <a:ext cx="566055" cy="4136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36567" y="2066867"/>
              <a:ext cx="566055" cy="10014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36567" y="2066867"/>
              <a:ext cx="566055" cy="16110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736564" y="2480527"/>
              <a:ext cx="566058" cy="19593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736564" y="2676466"/>
              <a:ext cx="566058" cy="10014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736564" y="2480527"/>
              <a:ext cx="566058" cy="8055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736564" y="3286062"/>
              <a:ext cx="566058" cy="3918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736564" y="2480527"/>
              <a:ext cx="566058" cy="14151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2736564" y="3068352"/>
              <a:ext cx="566058" cy="8273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736564" y="3677952"/>
              <a:ext cx="566058" cy="2177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759822" y="2480527"/>
              <a:ext cx="609598" cy="5878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759822" y="3068352"/>
              <a:ext cx="609598" cy="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3759822" y="3068355"/>
              <a:ext cx="609598" cy="60959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06628" y="4333419"/>
              <a:ext cx="1343948" cy="384575"/>
            </a:xfrm>
            <a:prstGeom prst="rect">
              <a:avLst/>
            </a:prstGeom>
            <a:noFill/>
          </p:spPr>
          <p:txBody>
            <a:bodyPr wrap="square" rtlCol="0">
              <a:spAutoFit/>
            </a:bodyPr>
            <a:lstStyle/>
            <a:p>
              <a:pPr algn="ctr"/>
              <a:r>
                <a:rPr lang="en-US" dirty="0" smtClean="0"/>
                <a:t>Input Layer</a:t>
              </a:r>
            </a:p>
          </p:txBody>
        </p:sp>
        <p:sp>
          <p:nvSpPr>
            <p:cNvPr id="41" name="TextBox 40"/>
            <p:cNvSpPr txBox="1"/>
            <p:nvPr/>
          </p:nvSpPr>
          <p:spPr>
            <a:xfrm>
              <a:off x="2025698" y="4361019"/>
              <a:ext cx="1710970" cy="384575"/>
            </a:xfrm>
            <a:prstGeom prst="rect">
              <a:avLst/>
            </a:prstGeom>
            <a:noFill/>
          </p:spPr>
          <p:txBody>
            <a:bodyPr wrap="square" rtlCol="0">
              <a:spAutoFit/>
            </a:bodyPr>
            <a:lstStyle/>
            <a:p>
              <a:pPr algn="ctr"/>
              <a:r>
                <a:rPr lang="en-US" dirty="0" smtClean="0"/>
                <a:t>Hidden Layers</a:t>
              </a:r>
            </a:p>
          </p:txBody>
        </p:sp>
        <p:sp>
          <p:nvSpPr>
            <p:cNvPr id="42" name="TextBox 41"/>
            <p:cNvSpPr txBox="1"/>
            <p:nvPr/>
          </p:nvSpPr>
          <p:spPr>
            <a:xfrm>
              <a:off x="3949718" y="4361018"/>
              <a:ext cx="1349315" cy="384575"/>
            </a:xfrm>
            <a:prstGeom prst="rect">
              <a:avLst/>
            </a:prstGeom>
            <a:noFill/>
          </p:spPr>
          <p:txBody>
            <a:bodyPr wrap="square" rtlCol="0">
              <a:spAutoFit/>
            </a:bodyPr>
            <a:lstStyle/>
            <a:p>
              <a:pPr algn="ctr"/>
              <a:r>
                <a:rPr lang="en-US" dirty="0" smtClean="0"/>
                <a:t>Output Layer</a:t>
              </a:r>
            </a:p>
          </p:txBody>
        </p:sp>
        <p:sp>
          <p:nvSpPr>
            <p:cNvPr id="43" name="Left Brace 42"/>
            <p:cNvSpPr/>
            <p:nvPr/>
          </p:nvSpPr>
          <p:spPr>
            <a:xfrm rot="16200000">
              <a:off x="2762691" y="3399278"/>
              <a:ext cx="274320" cy="171994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e 43"/>
            <p:cNvSpPr/>
            <p:nvPr/>
          </p:nvSpPr>
          <p:spPr>
            <a:xfrm rot="16200000">
              <a:off x="4479429" y="3802048"/>
              <a:ext cx="274320" cy="9144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e 44"/>
            <p:cNvSpPr/>
            <p:nvPr/>
          </p:nvSpPr>
          <p:spPr>
            <a:xfrm rot="16200000">
              <a:off x="1249577" y="3893489"/>
              <a:ext cx="27432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p:cNvSpPr txBox="1"/>
            <p:nvPr/>
          </p:nvSpPr>
          <p:spPr>
            <a:xfrm>
              <a:off x="1036395" y="1225218"/>
              <a:ext cx="1632437" cy="384575"/>
            </a:xfrm>
            <a:prstGeom prst="rect">
              <a:avLst/>
            </a:prstGeom>
            <a:noFill/>
          </p:spPr>
          <p:txBody>
            <a:bodyPr wrap="square" rtlCol="0">
              <a:spAutoFit/>
            </a:bodyPr>
            <a:lstStyle/>
            <a:p>
              <a:pPr algn="ctr"/>
              <a:r>
                <a:rPr lang="en-US" dirty="0" smtClean="0"/>
                <a:t>Connections</a:t>
              </a:r>
            </a:p>
          </p:txBody>
        </p:sp>
        <p:sp>
          <p:nvSpPr>
            <p:cNvPr id="47" name="Left Brace 46"/>
            <p:cNvSpPr/>
            <p:nvPr/>
          </p:nvSpPr>
          <p:spPr>
            <a:xfrm rot="5400000" flipV="1">
              <a:off x="1689844" y="1387359"/>
              <a:ext cx="27432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9" name="TextBox 48"/>
          <p:cNvSpPr txBox="1"/>
          <p:nvPr/>
        </p:nvSpPr>
        <p:spPr>
          <a:xfrm>
            <a:off x="355600" y="4775201"/>
            <a:ext cx="11430000" cy="2308324"/>
          </a:xfrm>
          <a:prstGeom prst="rect">
            <a:avLst/>
          </a:prstGeom>
          <a:noFill/>
        </p:spPr>
        <p:txBody>
          <a:bodyPr wrap="square" rtlCol="0">
            <a:spAutoFit/>
          </a:bodyPr>
          <a:lstStyle/>
          <a:p>
            <a:r>
              <a:rPr lang="en-US" sz="2400" b="1" dirty="0" smtClean="0"/>
              <a:t>Nodes: </a:t>
            </a:r>
            <a:r>
              <a:rPr lang="en-US" sz="2400" dirty="0" smtClean="0"/>
              <a:t>One computational unit that transforms input to output</a:t>
            </a:r>
          </a:p>
          <a:p>
            <a:endParaRPr lang="en-US" sz="2400" dirty="0" smtClean="0"/>
          </a:p>
          <a:p>
            <a:r>
              <a:rPr lang="en-US" sz="2400" b="1" dirty="0" smtClean="0"/>
              <a:t>Layers: </a:t>
            </a:r>
            <a:r>
              <a:rPr lang="en-US" sz="2400" dirty="0"/>
              <a:t>C</a:t>
            </a:r>
            <a:r>
              <a:rPr lang="en-US" sz="2400" dirty="0" smtClean="0"/>
              <a:t>ollection of nodes that are not interconnected</a:t>
            </a:r>
          </a:p>
          <a:p>
            <a:endParaRPr lang="en-US" sz="2400" dirty="0"/>
          </a:p>
          <a:p>
            <a:r>
              <a:rPr lang="en-US" sz="2400" b="1" dirty="0" smtClean="0"/>
              <a:t>Connections: </a:t>
            </a:r>
            <a:r>
              <a:rPr lang="en-US" sz="2400" dirty="0" smtClean="0"/>
              <a:t>Projections from neurons in one layer to  neurons in the next layer</a:t>
            </a:r>
          </a:p>
          <a:p>
            <a:endParaRPr lang="en-US" sz="2400" dirty="0"/>
          </a:p>
        </p:txBody>
      </p:sp>
    </p:spTree>
    <p:extLst>
      <p:ext uri="{BB962C8B-B14F-4D97-AF65-F5344CB8AC3E}">
        <p14:creationId xmlns:p14="http://schemas.microsoft.com/office/powerpoint/2010/main" val="1015833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ight Arrow 16"/>
          <p:cNvSpPr/>
          <p:nvPr/>
        </p:nvSpPr>
        <p:spPr>
          <a:xfrm>
            <a:off x="8735831" y="4718413"/>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4852694" y="4704559"/>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875" y="4052449"/>
            <a:ext cx="3038762" cy="1709304"/>
          </a:xfrm>
          <a:prstGeom prst="rect">
            <a:avLst/>
          </a:prstGeom>
          <a:ln>
            <a:solidFill>
              <a:schemeClr val="tx1"/>
            </a:solidFill>
          </a:ln>
        </p:spPr>
      </p:pic>
      <p:sp>
        <p:nvSpPr>
          <p:cNvPr id="36" name="TextBox 35"/>
          <p:cNvSpPr txBox="1"/>
          <p:nvPr/>
        </p:nvSpPr>
        <p:spPr>
          <a:xfrm>
            <a:off x="173182" y="3456706"/>
            <a:ext cx="4260273" cy="523220"/>
          </a:xfrm>
          <a:prstGeom prst="rect">
            <a:avLst/>
          </a:prstGeom>
          <a:noFill/>
        </p:spPr>
        <p:txBody>
          <a:bodyPr wrap="square" rtlCol="0">
            <a:spAutoFit/>
          </a:bodyPr>
          <a:lstStyle/>
          <a:p>
            <a:r>
              <a:rPr lang="en-US" sz="2800" dirty="0" smtClean="0"/>
              <a:t>TESTING PROCEDURE:</a:t>
            </a:r>
            <a:endParaRPr lang="en-US" sz="2800" dirty="0"/>
          </a:p>
        </p:txBody>
      </p:sp>
      <p:sp>
        <p:nvSpPr>
          <p:cNvPr id="45" name="TextBox 44"/>
          <p:cNvSpPr txBox="1"/>
          <p:nvPr/>
        </p:nvSpPr>
        <p:spPr>
          <a:xfrm>
            <a:off x="9263855" y="4655123"/>
            <a:ext cx="1641763" cy="461665"/>
          </a:xfrm>
          <a:prstGeom prst="rect">
            <a:avLst/>
          </a:prstGeom>
          <a:noFill/>
        </p:spPr>
        <p:txBody>
          <a:bodyPr wrap="square" rtlCol="0">
            <a:spAutoFit/>
          </a:bodyPr>
          <a:lstStyle/>
          <a:p>
            <a:r>
              <a:rPr lang="en-US" sz="2400" dirty="0" smtClean="0"/>
              <a:t>Not Vehicle</a:t>
            </a:r>
            <a:endParaRPr lang="en-US" sz="2400" dirty="0"/>
          </a:p>
        </p:txBody>
      </p:sp>
      <p:sp>
        <p:nvSpPr>
          <p:cNvPr id="46" name="Multiply 45"/>
          <p:cNvSpPr/>
          <p:nvPr/>
        </p:nvSpPr>
        <p:spPr>
          <a:xfrm>
            <a:off x="10808638" y="4641270"/>
            <a:ext cx="644236" cy="56111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5383616" y="4121241"/>
            <a:ext cx="3232298" cy="1658679"/>
            <a:chOff x="4681870" y="4703136"/>
            <a:chExt cx="3232298" cy="1658679"/>
          </a:xfrm>
        </p:grpSpPr>
        <p:grpSp>
          <p:nvGrpSpPr>
            <p:cNvPr id="19" name="Group 18"/>
            <p:cNvGrpSpPr/>
            <p:nvPr/>
          </p:nvGrpSpPr>
          <p:grpSpPr>
            <a:xfrm>
              <a:off x="4849092" y="4779127"/>
              <a:ext cx="2808871" cy="1463040"/>
              <a:chOff x="2493818" y="1987433"/>
              <a:chExt cx="2808871" cy="1463040"/>
            </a:xfrm>
          </p:grpSpPr>
          <p:sp>
            <p:nvSpPr>
              <p:cNvPr id="20" name="Rectangle 19"/>
              <p:cNvSpPr/>
              <p:nvPr/>
            </p:nvSpPr>
            <p:spPr>
              <a:xfrm>
                <a:off x="2493818" y="2124593"/>
                <a:ext cx="124691" cy="118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854037" y="2170313"/>
                <a:ext cx="124691" cy="109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207326" y="2216033"/>
                <a:ext cx="128016" cy="1005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713020" y="2261753"/>
                <a:ext cx="12801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010894" y="2261753"/>
                <a:ext cx="12801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12674" y="1987433"/>
                <a:ext cx="128016" cy="1463040"/>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772892" y="2078873"/>
                <a:ext cx="128016" cy="1280160"/>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174673" y="2353193"/>
                <a:ext cx="128016" cy="731520"/>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304311" y="2265220"/>
                <a:ext cx="561109" cy="646331"/>
              </a:xfrm>
              <a:prstGeom prst="rect">
                <a:avLst/>
              </a:prstGeom>
              <a:noFill/>
            </p:spPr>
            <p:txBody>
              <a:bodyPr wrap="square" rtlCol="0">
                <a:spAutoFit/>
              </a:bodyPr>
              <a:lstStyle/>
              <a:p>
                <a:r>
                  <a:rPr lang="en-US" sz="3600" dirty="0" smtClean="0"/>
                  <a:t>…</a:t>
                </a:r>
                <a:endParaRPr lang="en-US" sz="3600" dirty="0"/>
              </a:p>
            </p:txBody>
          </p:sp>
        </p:grpSp>
        <p:sp>
          <p:nvSpPr>
            <p:cNvPr id="47" name="Rectangle 46"/>
            <p:cNvSpPr/>
            <p:nvPr/>
          </p:nvSpPr>
          <p:spPr>
            <a:xfrm>
              <a:off x="4681870" y="4703136"/>
              <a:ext cx="3232298" cy="1658679"/>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p:cNvSpPr txBox="1"/>
          <p:nvPr/>
        </p:nvSpPr>
        <p:spPr>
          <a:xfrm>
            <a:off x="6106629" y="3717201"/>
            <a:ext cx="2658139" cy="400110"/>
          </a:xfrm>
          <a:prstGeom prst="rect">
            <a:avLst/>
          </a:prstGeom>
          <a:noFill/>
        </p:spPr>
        <p:txBody>
          <a:bodyPr wrap="square" rtlCol="0">
            <a:spAutoFit/>
          </a:bodyPr>
          <a:lstStyle/>
          <a:p>
            <a:r>
              <a:rPr lang="en-US" sz="2000" dirty="0" smtClean="0"/>
              <a:t>Neural Network</a:t>
            </a:r>
            <a:endParaRPr lang="en-US" sz="2000" dirty="0"/>
          </a:p>
        </p:txBody>
      </p:sp>
      <p:sp>
        <p:nvSpPr>
          <p:cNvPr id="51" name="Slide Number Placeholder 50"/>
          <p:cNvSpPr>
            <a:spLocks noGrp="1"/>
          </p:cNvSpPr>
          <p:nvPr>
            <p:ph type="sldNum" sz="quarter" idx="12"/>
          </p:nvPr>
        </p:nvSpPr>
        <p:spPr/>
        <p:txBody>
          <a:bodyPr/>
          <a:lstStyle/>
          <a:p>
            <a:r>
              <a:rPr lang="en-US" dirty="0" smtClean="0"/>
              <a:t>8</a:t>
            </a:r>
            <a:endParaRPr lang="en-US" dirty="0"/>
          </a:p>
        </p:txBody>
      </p:sp>
      <p:sp>
        <p:nvSpPr>
          <p:cNvPr id="2" name="Rectangle 1"/>
          <p:cNvSpPr/>
          <p:nvPr/>
        </p:nvSpPr>
        <p:spPr>
          <a:xfrm>
            <a:off x="106017" y="3498574"/>
            <a:ext cx="118872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4255227" y="3088040"/>
            <a:ext cx="731520" cy="5486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p:nvPr/>
        </p:nvCxnSpPr>
        <p:spPr>
          <a:xfrm flipH="1" flipV="1">
            <a:off x="6473371" y="1465941"/>
            <a:ext cx="0" cy="3200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6466114" y="4659083"/>
            <a:ext cx="35487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837714" y="4847772"/>
            <a:ext cx="943429" cy="369332"/>
          </a:xfrm>
          <a:prstGeom prst="rect">
            <a:avLst/>
          </a:prstGeom>
          <a:noFill/>
        </p:spPr>
        <p:txBody>
          <a:bodyPr wrap="square" rtlCol="0">
            <a:spAutoFit/>
          </a:bodyPr>
          <a:lstStyle/>
          <a:p>
            <a:r>
              <a:rPr lang="en-US" smtClean="0"/>
              <a:t>Input X</a:t>
            </a:r>
            <a:endParaRPr lang="en-US"/>
          </a:p>
        </p:txBody>
      </p:sp>
      <p:sp>
        <p:nvSpPr>
          <p:cNvPr id="57" name="TextBox 56"/>
          <p:cNvSpPr txBox="1"/>
          <p:nvPr/>
        </p:nvSpPr>
        <p:spPr>
          <a:xfrm>
            <a:off x="5297714" y="2939143"/>
            <a:ext cx="1081315" cy="369332"/>
          </a:xfrm>
          <a:prstGeom prst="rect">
            <a:avLst/>
          </a:prstGeom>
          <a:noFill/>
        </p:spPr>
        <p:txBody>
          <a:bodyPr wrap="square" rtlCol="0">
            <a:spAutoFit/>
          </a:bodyPr>
          <a:lstStyle/>
          <a:p>
            <a:r>
              <a:rPr lang="en-US" smtClean="0"/>
              <a:t>Output Y</a:t>
            </a:r>
            <a:endParaRPr lang="en-US"/>
          </a:p>
        </p:txBody>
      </p:sp>
      <p:cxnSp>
        <p:nvCxnSpPr>
          <p:cNvPr id="59" name="Straight Connector 58"/>
          <p:cNvCxnSpPr/>
          <p:nvPr/>
        </p:nvCxnSpPr>
        <p:spPr>
          <a:xfrm flipV="1">
            <a:off x="6502400" y="1404257"/>
            <a:ext cx="3441700" cy="3240314"/>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9978572" y="1208312"/>
            <a:ext cx="1944914" cy="369332"/>
          </a:xfrm>
          <a:prstGeom prst="rect">
            <a:avLst/>
          </a:prstGeom>
          <a:noFill/>
        </p:spPr>
        <p:txBody>
          <a:bodyPr wrap="square" rtlCol="0">
            <a:spAutoFit/>
          </a:bodyPr>
          <a:lstStyle/>
          <a:p>
            <a:r>
              <a:rPr lang="en-US" dirty="0" smtClean="0"/>
              <a:t>Y = </a:t>
            </a:r>
            <a:r>
              <a:rPr lang="en-US" dirty="0" err="1" smtClean="0"/>
              <a:t>aX</a:t>
            </a:r>
            <a:r>
              <a:rPr lang="en-US" dirty="0" smtClean="0"/>
              <a:t> + b</a:t>
            </a:r>
            <a:endParaRPr lang="en-US" dirty="0"/>
          </a:p>
        </p:txBody>
      </p:sp>
      <p:sp>
        <p:nvSpPr>
          <p:cNvPr id="14" name="Oval 13"/>
          <p:cNvSpPr/>
          <p:nvPr/>
        </p:nvSpPr>
        <p:spPr>
          <a:xfrm>
            <a:off x="6901542" y="3223555"/>
            <a:ext cx="91440" cy="900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053943" y="335280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053943" y="3592282"/>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7228113" y="3942010"/>
            <a:ext cx="91440" cy="900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554683" y="4094410"/>
            <a:ext cx="91440" cy="900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707084" y="389708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8033654" y="404948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8186054" y="3614058"/>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8490855" y="318951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7445825" y="3746066"/>
            <a:ext cx="91440" cy="900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7946567" y="3483427"/>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8245928" y="380999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8055420" y="377190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8207820" y="3946071"/>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8490847" y="3793672"/>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8730331" y="351064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8273134" y="298268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8556161" y="3048001"/>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8098957" y="324939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8469070" y="340179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8790202" y="3053451"/>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968329" y="2286009"/>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8164271" y="2438409"/>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8316671" y="2068297"/>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7663531" y="343989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815931" y="302624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8186042" y="3352809"/>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9543143" y="3374570"/>
            <a:ext cx="1944914" cy="369332"/>
          </a:xfrm>
          <a:prstGeom prst="rect">
            <a:avLst/>
          </a:prstGeom>
          <a:noFill/>
        </p:spPr>
        <p:txBody>
          <a:bodyPr wrap="square" rtlCol="0">
            <a:spAutoFit/>
          </a:bodyPr>
          <a:lstStyle/>
          <a:p>
            <a:r>
              <a:rPr lang="en-US" smtClean="0"/>
              <a:t>Data Points</a:t>
            </a:r>
            <a:endParaRPr lang="en-US" dirty="0"/>
          </a:p>
        </p:txBody>
      </p:sp>
      <p:grpSp>
        <p:nvGrpSpPr>
          <p:cNvPr id="85" name="Group 84"/>
          <p:cNvGrpSpPr/>
          <p:nvPr/>
        </p:nvGrpSpPr>
        <p:grpSpPr>
          <a:xfrm>
            <a:off x="8784915" y="4865299"/>
            <a:ext cx="2084368" cy="866957"/>
            <a:chOff x="249385" y="2098967"/>
            <a:chExt cx="3671612" cy="1492133"/>
          </a:xfrm>
        </p:grpSpPr>
        <p:pic>
          <p:nvPicPr>
            <p:cNvPr id="86" name="Picture 85"/>
            <p:cNvPicPr>
              <a:picLocks noChangeAspect="1"/>
            </p:cNvPicPr>
            <p:nvPr/>
          </p:nvPicPr>
          <p:blipFill rotWithShape="1">
            <a:blip r:embed="rId4">
              <a:extLst>
                <a:ext uri="{28A0092B-C50C-407E-A947-70E740481C1C}">
                  <a14:useLocalDpi xmlns:a14="http://schemas.microsoft.com/office/drawing/2010/main" val="0"/>
                </a:ext>
              </a:extLst>
            </a:blip>
            <a:srcRect l="948" t="11200" r="13759" b="23008"/>
            <a:stretch/>
          </p:blipFill>
          <p:spPr>
            <a:xfrm>
              <a:off x="249385" y="2369129"/>
              <a:ext cx="1899138" cy="1097280"/>
            </a:xfrm>
            <a:prstGeom prst="rect">
              <a:avLst/>
            </a:prstGeom>
            <a:ln>
              <a:solidFill>
                <a:schemeClr val="tx1"/>
              </a:solidFill>
            </a:ln>
          </p:spPr>
        </p:pic>
        <p:pic>
          <p:nvPicPr>
            <p:cNvPr id="87" name="Picture 86"/>
            <p:cNvPicPr>
              <a:picLocks noChangeAspect="1"/>
            </p:cNvPicPr>
            <p:nvPr/>
          </p:nvPicPr>
          <p:blipFill rotWithShape="1">
            <a:blip r:embed="rId5">
              <a:extLst>
                <a:ext uri="{28A0092B-C50C-407E-A947-70E740481C1C}">
                  <a14:useLocalDpi xmlns:a14="http://schemas.microsoft.com/office/drawing/2010/main" val="0"/>
                </a:ext>
              </a:extLst>
            </a:blip>
            <a:srcRect l="9390" t="14378" r="18944" b="9140"/>
            <a:stretch/>
          </p:blipFill>
          <p:spPr>
            <a:xfrm>
              <a:off x="2389911" y="2493820"/>
              <a:ext cx="1531086" cy="1097280"/>
            </a:xfrm>
            <a:prstGeom prst="rect">
              <a:avLst/>
            </a:prstGeom>
            <a:ln>
              <a:solidFill>
                <a:schemeClr val="tx1"/>
              </a:solidFill>
            </a:ln>
          </p:spPr>
        </p:pic>
        <p:pic>
          <p:nvPicPr>
            <p:cNvPr id="88" name="Picture 87"/>
            <p:cNvPicPr>
              <a:picLocks noChangeAspect="1"/>
            </p:cNvPicPr>
            <p:nvPr/>
          </p:nvPicPr>
          <p:blipFill rotWithShape="1">
            <a:blip r:embed="rId6">
              <a:extLst>
                <a:ext uri="{28A0092B-C50C-407E-A947-70E740481C1C}">
                  <a14:useLocalDpi xmlns:a14="http://schemas.microsoft.com/office/drawing/2010/main" val="0"/>
                </a:ext>
              </a:extLst>
            </a:blip>
            <a:srcRect t="5742" b="11579"/>
            <a:stretch/>
          </p:blipFill>
          <p:spPr>
            <a:xfrm>
              <a:off x="1418937" y="2098967"/>
              <a:ext cx="1327147" cy="1097280"/>
            </a:xfrm>
            <a:prstGeom prst="rect">
              <a:avLst/>
            </a:prstGeom>
            <a:ln>
              <a:solidFill>
                <a:schemeClr val="tx1"/>
              </a:solidFill>
            </a:ln>
          </p:spPr>
        </p:pic>
      </p:grpSp>
      <p:sp>
        <p:nvSpPr>
          <p:cNvPr id="89" name="Rectangle 88"/>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smtClean="0">
                <a:latin typeface="+mj-lt"/>
              </a:rPr>
              <a:t>Deep Learning in vision systems</a:t>
            </a:r>
            <a:endParaRPr lang="en-US" sz="3600" dirty="0">
              <a:latin typeface="+mj-lt"/>
            </a:endParaRPr>
          </a:p>
        </p:txBody>
      </p:sp>
      <p:sp>
        <p:nvSpPr>
          <p:cNvPr id="90" name="TextBox 89"/>
          <p:cNvSpPr txBox="1"/>
          <p:nvPr/>
        </p:nvSpPr>
        <p:spPr>
          <a:xfrm>
            <a:off x="5434641" y="3295291"/>
            <a:ext cx="914401" cy="646331"/>
          </a:xfrm>
          <a:prstGeom prst="rect">
            <a:avLst/>
          </a:prstGeom>
          <a:noFill/>
        </p:spPr>
        <p:txBody>
          <a:bodyPr wrap="square" rtlCol="0">
            <a:spAutoFit/>
          </a:bodyPr>
          <a:lstStyle/>
          <a:p>
            <a:pPr>
              <a:lnSpc>
                <a:spcPct val="150000"/>
              </a:lnSpc>
            </a:pPr>
            <a:r>
              <a:rPr lang="en-US" sz="1200" i="1" dirty="0" smtClean="0"/>
              <a:t>Vehicle/</a:t>
            </a:r>
          </a:p>
          <a:p>
            <a:pPr>
              <a:lnSpc>
                <a:spcPct val="150000"/>
              </a:lnSpc>
            </a:pPr>
            <a:r>
              <a:rPr lang="en-US" sz="1200" i="1" dirty="0" smtClean="0"/>
              <a:t>Not Vehicle</a:t>
            </a:r>
            <a:endParaRPr lang="en-US" sz="1200" i="1" dirty="0"/>
          </a:p>
        </p:txBody>
      </p:sp>
      <p:sp>
        <p:nvSpPr>
          <p:cNvPr id="91" name="TextBox 90"/>
          <p:cNvSpPr txBox="1"/>
          <p:nvPr/>
        </p:nvSpPr>
        <p:spPr>
          <a:xfrm>
            <a:off x="1333278" y="1853220"/>
            <a:ext cx="2658139" cy="400110"/>
          </a:xfrm>
          <a:prstGeom prst="rect">
            <a:avLst/>
          </a:prstGeom>
          <a:noFill/>
        </p:spPr>
        <p:txBody>
          <a:bodyPr wrap="square" rtlCol="0">
            <a:spAutoFit/>
          </a:bodyPr>
          <a:lstStyle/>
          <a:p>
            <a:r>
              <a:rPr lang="en-US" sz="2000" smtClean="0"/>
              <a:t>Neural Network</a:t>
            </a:r>
            <a:endParaRPr lang="en-US" sz="2000" dirty="0"/>
          </a:p>
        </p:txBody>
      </p:sp>
      <p:grpSp>
        <p:nvGrpSpPr>
          <p:cNvPr id="92" name="Group 91"/>
          <p:cNvGrpSpPr/>
          <p:nvPr/>
        </p:nvGrpSpPr>
        <p:grpSpPr>
          <a:xfrm>
            <a:off x="1208699" y="2449901"/>
            <a:ext cx="2535165" cy="1787837"/>
            <a:chOff x="6770913" y="2090057"/>
            <a:chExt cx="3717320" cy="2325750"/>
          </a:xfrm>
        </p:grpSpPr>
        <p:sp>
          <p:nvSpPr>
            <p:cNvPr id="93" name="Oval 92"/>
            <p:cNvSpPr/>
            <p:nvPr/>
          </p:nvSpPr>
          <p:spPr>
            <a:xfrm>
              <a:off x="6770913" y="2481943"/>
              <a:ext cx="473380" cy="496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6770913" y="3069768"/>
              <a:ext cx="473380" cy="496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6770913" y="3679368"/>
              <a:ext cx="473380" cy="496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7924797" y="2699656"/>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7924797" y="330925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7924797" y="391885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7924800" y="2090057"/>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8948055" y="2503717"/>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8948055" y="309154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8948055" y="370114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014853" y="3091545"/>
              <a:ext cx="473380" cy="496955"/>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p:cNvCxnSpPr/>
            <p:nvPr/>
          </p:nvCxnSpPr>
          <p:spPr>
            <a:xfrm flipV="1">
              <a:off x="7228114" y="2318658"/>
              <a:ext cx="696687" cy="3918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228114" y="2710544"/>
              <a:ext cx="696684" cy="2177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228114" y="2710544"/>
              <a:ext cx="696684" cy="8273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7228114" y="2710544"/>
              <a:ext cx="696684" cy="14369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7228114" y="2318658"/>
              <a:ext cx="696687" cy="97971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228114" y="2928257"/>
              <a:ext cx="696684" cy="3701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7228114" y="3298369"/>
              <a:ext cx="696684" cy="239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228114" y="3298369"/>
              <a:ext cx="696684" cy="8490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7228114" y="2318658"/>
              <a:ext cx="696687" cy="158931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7228114" y="2928257"/>
              <a:ext cx="696684" cy="9797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7228114" y="3537853"/>
              <a:ext cx="696684" cy="3701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228114" y="3907969"/>
              <a:ext cx="696684" cy="239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8382001" y="2318658"/>
              <a:ext cx="566055" cy="4136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8382001" y="2318658"/>
              <a:ext cx="566055" cy="10014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382001" y="2318658"/>
              <a:ext cx="566055" cy="16110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8381998" y="2732318"/>
              <a:ext cx="566058" cy="19593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8381998" y="2928257"/>
              <a:ext cx="566058" cy="3918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8381998" y="2928257"/>
              <a:ext cx="566058" cy="10014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8381998" y="2732318"/>
              <a:ext cx="566058" cy="8055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8403771" y="3320143"/>
              <a:ext cx="544285" cy="1850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8381998" y="3537853"/>
              <a:ext cx="566058" cy="3918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8381998" y="2732318"/>
              <a:ext cx="566058" cy="14151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8381998" y="3320143"/>
              <a:ext cx="566058" cy="8273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8381998" y="3929743"/>
              <a:ext cx="566058" cy="2177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9405256" y="2732318"/>
              <a:ext cx="609598" cy="5878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9405256" y="3320143"/>
              <a:ext cx="609598" cy="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9405256" y="3320146"/>
              <a:ext cx="609598" cy="60959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1" name="Oval 130"/>
          <p:cNvSpPr/>
          <p:nvPr/>
        </p:nvSpPr>
        <p:spPr>
          <a:xfrm>
            <a:off x="7859484" y="404948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8011884" y="420188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4192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ight Arrow 16"/>
          <p:cNvSpPr/>
          <p:nvPr/>
        </p:nvSpPr>
        <p:spPr>
          <a:xfrm>
            <a:off x="8735831" y="4718413"/>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4852694" y="4704559"/>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875" y="4052449"/>
            <a:ext cx="3038762" cy="1709304"/>
          </a:xfrm>
          <a:prstGeom prst="rect">
            <a:avLst/>
          </a:prstGeom>
          <a:ln>
            <a:solidFill>
              <a:schemeClr val="tx1"/>
            </a:solidFill>
          </a:ln>
        </p:spPr>
      </p:pic>
      <p:sp>
        <p:nvSpPr>
          <p:cNvPr id="36" name="TextBox 35"/>
          <p:cNvSpPr txBox="1"/>
          <p:nvPr/>
        </p:nvSpPr>
        <p:spPr>
          <a:xfrm>
            <a:off x="173182" y="3456706"/>
            <a:ext cx="4260273" cy="523220"/>
          </a:xfrm>
          <a:prstGeom prst="rect">
            <a:avLst/>
          </a:prstGeom>
          <a:noFill/>
        </p:spPr>
        <p:txBody>
          <a:bodyPr wrap="square" rtlCol="0">
            <a:spAutoFit/>
          </a:bodyPr>
          <a:lstStyle/>
          <a:p>
            <a:r>
              <a:rPr lang="en-US" sz="2800" dirty="0" smtClean="0"/>
              <a:t>TESTING PROCEDURE:</a:t>
            </a:r>
            <a:endParaRPr lang="en-US" sz="2800" dirty="0"/>
          </a:p>
        </p:txBody>
      </p:sp>
      <p:sp>
        <p:nvSpPr>
          <p:cNvPr id="45" name="TextBox 44"/>
          <p:cNvSpPr txBox="1"/>
          <p:nvPr/>
        </p:nvSpPr>
        <p:spPr>
          <a:xfrm>
            <a:off x="9263855" y="4655123"/>
            <a:ext cx="1641763" cy="461665"/>
          </a:xfrm>
          <a:prstGeom prst="rect">
            <a:avLst/>
          </a:prstGeom>
          <a:noFill/>
        </p:spPr>
        <p:txBody>
          <a:bodyPr wrap="square" rtlCol="0">
            <a:spAutoFit/>
          </a:bodyPr>
          <a:lstStyle/>
          <a:p>
            <a:r>
              <a:rPr lang="en-US" sz="2400" dirty="0" smtClean="0"/>
              <a:t>Not Vehicle</a:t>
            </a:r>
            <a:endParaRPr lang="en-US" sz="2400" dirty="0"/>
          </a:p>
        </p:txBody>
      </p:sp>
      <p:sp>
        <p:nvSpPr>
          <p:cNvPr id="46" name="Multiply 45"/>
          <p:cNvSpPr/>
          <p:nvPr/>
        </p:nvSpPr>
        <p:spPr>
          <a:xfrm>
            <a:off x="10808638" y="4641270"/>
            <a:ext cx="644236" cy="56111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5383616" y="4121241"/>
            <a:ext cx="3232298" cy="1658679"/>
            <a:chOff x="4681870" y="4703136"/>
            <a:chExt cx="3232298" cy="1658679"/>
          </a:xfrm>
        </p:grpSpPr>
        <p:grpSp>
          <p:nvGrpSpPr>
            <p:cNvPr id="19" name="Group 18"/>
            <p:cNvGrpSpPr/>
            <p:nvPr/>
          </p:nvGrpSpPr>
          <p:grpSpPr>
            <a:xfrm>
              <a:off x="4849092" y="4779127"/>
              <a:ext cx="2808871" cy="1463040"/>
              <a:chOff x="2493818" y="1987433"/>
              <a:chExt cx="2808871" cy="1463040"/>
            </a:xfrm>
          </p:grpSpPr>
          <p:sp>
            <p:nvSpPr>
              <p:cNvPr id="20" name="Rectangle 19"/>
              <p:cNvSpPr/>
              <p:nvPr/>
            </p:nvSpPr>
            <p:spPr>
              <a:xfrm>
                <a:off x="2493818" y="2124593"/>
                <a:ext cx="124691" cy="118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854037" y="2170313"/>
                <a:ext cx="124691" cy="109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207326" y="2216033"/>
                <a:ext cx="128016" cy="1005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713020" y="2261753"/>
                <a:ext cx="12801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010894" y="2261753"/>
                <a:ext cx="12801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12674" y="1987433"/>
                <a:ext cx="128016" cy="1463040"/>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772892" y="2078873"/>
                <a:ext cx="128016" cy="1280160"/>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174673" y="2353193"/>
                <a:ext cx="128016" cy="731520"/>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304311" y="2265220"/>
                <a:ext cx="561109" cy="646331"/>
              </a:xfrm>
              <a:prstGeom prst="rect">
                <a:avLst/>
              </a:prstGeom>
              <a:noFill/>
            </p:spPr>
            <p:txBody>
              <a:bodyPr wrap="square" rtlCol="0">
                <a:spAutoFit/>
              </a:bodyPr>
              <a:lstStyle/>
              <a:p>
                <a:r>
                  <a:rPr lang="en-US" sz="3600" dirty="0" smtClean="0"/>
                  <a:t>…</a:t>
                </a:r>
                <a:endParaRPr lang="en-US" sz="3600" dirty="0"/>
              </a:p>
            </p:txBody>
          </p:sp>
        </p:grpSp>
        <p:sp>
          <p:nvSpPr>
            <p:cNvPr id="47" name="Rectangle 46"/>
            <p:cNvSpPr/>
            <p:nvPr/>
          </p:nvSpPr>
          <p:spPr>
            <a:xfrm>
              <a:off x="4681870" y="4703136"/>
              <a:ext cx="3232298" cy="1658679"/>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p:cNvSpPr txBox="1"/>
          <p:nvPr/>
        </p:nvSpPr>
        <p:spPr>
          <a:xfrm>
            <a:off x="6106629" y="3717201"/>
            <a:ext cx="2658139" cy="400110"/>
          </a:xfrm>
          <a:prstGeom prst="rect">
            <a:avLst/>
          </a:prstGeom>
          <a:noFill/>
        </p:spPr>
        <p:txBody>
          <a:bodyPr wrap="square" rtlCol="0">
            <a:spAutoFit/>
          </a:bodyPr>
          <a:lstStyle/>
          <a:p>
            <a:r>
              <a:rPr lang="en-US" sz="2000" dirty="0" smtClean="0"/>
              <a:t>Neural Network</a:t>
            </a:r>
            <a:endParaRPr lang="en-US" sz="2000" dirty="0"/>
          </a:p>
        </p:txBody>
      </p:sp>
      <p:sp>
        <p:nvSpPr>
          <p:cNvPr id="51" name="Slide Number Placeholder 50"/>
          <p:cNvSpPr>
            <a:spLocks noGrp="1"/>
          </p:cNvSpPr>
          <p:nvPr>
            <p:ph type="sldNum" sz="quarter" idx="12"/>
          </p:nvPr>
        </p:nvSpPr>
        <p:spPr/>
        <p:txBody>
          <a:bodyPr/>
          <a:lstStyle/>
          <a:p>
            <a:r>
              <a:rPr lang="en-US" dirty="0" smtClean="0"/>
              <a:t>8</a:t>
            </a:r>
            <a:endParaRPr lang="en-US" dirty="0"/>
          </a:p>
        </p:txBody>
      </p:sp>
      <p:sp>
        <p:nvSpPr>
          <p:cNvPr id="2" name="Rectangle 1"/>
          <p:cNvSpPr/>
          <p:nvPr/>
        </p:nvSpPr>
        <p:spPr>
          <a:xfrm>
            <a:off x="106017" y="3498574"/>
            <a:ext cx="118872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4255227" y="3088040"/>
            <a:ext cx="731520" cy="5486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p:nvPr/>
        </p:nvCxnSpPr>
        <p:spPr>
          <a:xfrm flipH="1" flipV="1">
            <a:off x="6473371" y="1465941"/>
            <a:ext cx="0" cy="3200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6466114" y="4659083"/>
            <a:ext cx="35487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837714" y="4847772"/>
            <a:ext cx="943429" cy="369332"/>
          </a:xfrm>
          <a:prstGeom prst="rect">
            <a:avLst/>
          </a:prstGeom>
          <a:noFill/>
        </p:spPr>
        <p:txBody>
          <a:bodyPr wrap="square" rtlCol="0">
            <a:spAutoFit/>
          </a:bodyPr>
          <a:lstStyle/>
          <a:p>
            <a:r>
              <a:rPr lang="en-US" smtClean="0"/>
              <a:t>Input X</a:t>
            </a:r>
            <a:endParaRPr lang="en-US"/>
          </a:p>
        </p:txBody>
      </p:sp>
      <p:sp>
        <p:nvSpPr>
          <p:cNvPr id="57" name="TextBox 56"/>
          <p:cNvSpPr txBox="1"/>
          <p:nvPr/>
        </p:nvSpPr>
        <p:spPr>
          <a:xfrm>
            <a:off x="5297714" y="2939143"/>
            <a:ext cx="1081315" cy="369332"/>
          </a:xfrm>
          <a:prstGeom prst="rect">
            <a:avLst/>
          </a:prstGeom>
          <a:noFill/>
        </p:spPr>
        <p:txBody>
          <a:bodyPr wrap="square" rtlCol="0">
            <a:spAutoFit/>
          </a:bodyPr>
          <a:lstStyle/>
          <a:p>
            <a:r>
              <a:rPr lang="en-US" smtClean="0"/>
              <a:t>Output Y</a:t>
            </a:r>
            <a:endParaRPr lang="en-US"/>
          </a:p>
        </p:txBody>
      </p:sp>
      <p:cxnSp>
        <p:nvCxnSpPr>
          <p:cNvPr id="59" name="Straight Connector 58"/>
          <p:cNvCxnSpPr/>
          <p:nvPr/>
        </p:nvCxnSpPr>
        <p:spPr>
          <a:xfrm flipV="1">
            <a:off x="6502400" y="1404257"/>
            <a:ext cx="3441700" cy="3240314"/>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9978572" y="1208312"/>
            <a:ext cx="1944914" cy="369332"/>
          </a:xfrm>
          <a:prstGeom prst="rect">
            <a:avLst/>
          </a:prstGeom>
          <a:noFill/>
        </p:spPr>
        <p:txBody>
          <a:bodyPr wrap="square" rtlCol="0">
            <a:spAutoFit/>
          </a:bodyPr>
          <a:lstStyle/>
          <a:p>
            <a:r>
              <a:rPr lang="en-US" dirty="0" smtClean="0"/>
              <a:t>Y = </a:t>
            </a:r>
            <a:r>
              <a:rPr lang="en-US" dirty="0" err="1" smtClean="0"/>
              <a:t>aX</a:t>
            </a:r>
            <a:r>
              <a:rPr lang="en-US" dirty="0" smtClean="0"/>
              <a:t> + b</a:t>
            </a:r>
            <a:endParaRPr lang="en-US" dirty="0"/>
          </a:p>
        </p:txBody>
      </p:sp>
      <p:sp>
        <p:nvSpPr>
          <p:cNvPr id="14" name="Oval 13"/>
          <p:cNvSpPr/>
          <p:nvPr/>
        </p:nvSpPr>
        <p:spPr>
          <a:xfrm>
            <a:off x="6901543" y="3222171"/>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053943" y="335280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053943" y="3592282"/>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7228114" y="394062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554684" y="409302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707084" y="389708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8033654" y="404948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8186054" y="3614058"/>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8490855" y="318951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7445826" y="3744682"/>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7946567" y="3483427"/>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8245928" y="380999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8055420" y="377190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8207820" y="3946071"/>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8490847" y="3793672"/>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8730331" y="351064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8273134" y="298268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8556161" y="3048001"/>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8098957" y="324939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8469070" y="340179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8790202" y="3053451"/>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968329" y="2286009"/>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8164271" y="2438409"/>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8316671" y="2068297"/>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7663531" y="343989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815931" y="302624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8186042" y="3352809"/>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9543143" y="3374570"/>
            <a:ext cx="1944914" cy="369332"/>
          </a:xfrm>
          <a:prstGeom prst="rect">
            <a:avLst/>
          </a:prstGeom>
          <a:noFill/>
        </p:spPr>
        <p:txBody>
          <a:bodyPr wrap="square" rtlCol="0">
            <a:spAutoFit/>
          </a:bodyPr>
          <a:lstStyle/>
          <a:p>
            <a:r>
              <a:rPr lang="en-US" smtClean="0"/>
              <a:t>Data Points</a:t>
            </a:r>
            <a:endParaRPr lang="en-US" dirty="0"/>
          </a:p>
        </p:txBody>
      </p:sp>
      <p:cxnSp>
        <p:nvCxnSpPr>
          <p:cNvPr id="85" name="Straight Connector 84"/>
          <p:cNvCxnSpPr/>
          <p:nvPr/>
        </p:nvCxnSpPr>
        <p:spPr>
          <a:xfrm flipV="1">
            <a:off x="6480629" y="2307772"/>
            <a:ext cx="3621314" cy="2271485"/>
          </a:xfrm>
          <a:prstGeom prst="line">
            <a:avLst/>
          </a:prstGeom>
          <a:ln w="3810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247086" y="2133598"/>
            <a:ext cx="1944914" cy="369332"/>
          </a:xfrm>
          <a:prstGeom prst="rect">
            <a:avLst/>
          </a:prstGeom>
          <a:noFill/>
        </p:spPr>
        <p:txBody>
          <a:bodyPr wrap="square" rtlCol="0">
            <a:spAutoFit/>
          </a:bodyPr>
          <a:lstStyle/>
          <a:p>
            <a:r>
              <a:rPr lang="en-US" dirty="0" smtClean="0"/>
              <a:t>Learned Model</a:t>
            </a:r>
            <a:endParaRPr lang="en-US" dirty="0"/>
          </a:p>
        </p:txBody>
      </p:sp>
      <p:grpSp>
        <p:nvGrpSpPr>
          <p:cNvPr id="87" name="Group 86"/>
          <p:cNvGrpSpPr/>
          <p:nvPr/>
        </p:nvGrpSpPr>
        <p:grpSpPr>
          <a:xfrm>
            <a:off x="8784915" y="4865299"/>
            <a:ext cx="2084368" cy="866957"/>
            <a:chOff x="249385" y="2098967"/>
            <a:chExt cx="3671612" cy="1492133"/>
          </a:xfrm>
        </p:grpSpPr>
        <p:pic>
          <p:nvPicPr>
            <p:cNvPr id="88" name="Picture 87"/>
            <p:cNvPicPr>
              <a:picLocks noChangeAspect="1"/>
            </p:cNvPicPr>
            <p:nvPr/>
          </p:nvPicPr>
          <p:blipFill rotWithShape="1">
            <a:blip r:embed="rId4">
              <a:extLst>
                <a:ext uri="{28A0092B-C50C-407E-A947-70E740481C1C}">
                  <a14:useLocalDpi xmlns:a14="http://schemas.microsoft.com/office/drawing/2010/main" val="0"/>
                </a:ext>
              </a:extLst>
            </a:blip>
            <a:srcRect l="948" t="11200" r="13759" b="23008"/>
            <a:stretch/>
          </p:blipFill>
          <p:spPr>
            <a:xfrm>
              <a:off x="249385" y="2369129"/>
              <a:ext cx="1899138" cy="1097280"/>
            </a:xfrm>
            <a:prstGeom prst="rect">
              <a:avLst/>
            </a:prstGeom>
            <a:ln>
              <a:solidFill>
                <a:schemeClr val="tx1"/>
              </a:solidFill>
            </a:ln>
          </p:spPr>
        </p:pic>
        <p:pic>
          <p:nvPicPr>
            <p:cNvPr id="89" name="Picture 88"/>
            <p:cNvPicPr>
              <a:picLocks noChangeAspect="1"/>
            </p:cNvPicPr>
            <p:nvPr/>
          </p:nvPicPr>
          <p:blipFill rotWithShape="1">
            <a:blip r:embed="rId5">
              <a:extLst>
                <a:ext uri="{28A0092B-C50C-407E-A947-70E740481C1C}">
                  <a14:useLocalDpi xmlns:a14="http://schemas.microsoft.com/office/drawing/2010/main" val="0"/>
                </a:ext>
              </a:extLst>
            </a:blip>
            <a:srcRect l="9390" t="14378" r="18944" b="9140"/>
            <a:stretch/>
          </p:blipFill>
          <p:spPr>
            <a:xfrm>
              <a:off x="2389911" y="2493820"/>
              <a:ext cx="1531086" cy="1097280"/>
            </a:xfrm>
            <a:prstGeom prst="rect">
              <a:avLst/>
            </a:prstGeom>
            <a:ln>
              <a:solidFill>
                <a:schemeClr val="tx1"/>
              </a:solidFill>
            </a:ln>
          </p:spPr>
        </p:pic>
        <p:pic>
          <p:nvPicPr>
            <p:cNvPr id="90" name="Picture 89"/>
            <p:cNvPicPr>
              <a:picLocks noChangeAspect="1"/>
            </p:cNvPicPr>
            <p:nvPr/>
          </p:nvPicPr>
          <p:blipFill rotWithShape="1">
            <a:blip r:embed="rId6">
              <a:extLst>
                <a:ext uri="{28A0092B-C50C-407E-A947-70E740481C1C}">
                  <a14:useLocalDpi xmlns:a14="http://schemas.microsoft.com/office/drawing/2010/main" val="0"/>
                </a:ext>
              </a:extLst>
            </a:blip>
            <a:srcRect t="5742" b="11579"/>
            <a:stretch/>
          </p:blipFill>
          <p:spPr>
            <a:xfrm>
              <a:off x="1418937" y="2098967"/>
              <a:ext cx="1327147" cy="1097280"/>
            </a:xfrm>
            <a:prstGeom prst="rect">
              <a:avLst/>
            </a:prstGeom>
            <a:ln>
              <a:solidFill>
                <a:schemeClr val="tx1"/>
              </a:solidFill>
            </a:ln>
          </p:spPr>
        </p:pic>
      </p:grpSp>
      <p:sp>
        <p:nvSpPr>
          <p:cNvPr id="91" name="TextBox 90"/>
          <p:cNvSpPr txBox="1"/>
          <p:nvPr/>
        </p:nvSpPr>
        <p:spPr>
          <a:xfrm>
            <a:off x="5434641" y="3285500"/>
            <a:ext cx="2005164" cy="646331"/>
          </a:xfrm>
          <a:prstGeom prst="rect">
            <a:avLst/>
          </a:prstGeom>
          <a:noFill/>
        </p:spPr>
        <p:txBody>
          <a:bodyPr wrap="square" rtlCol="0">
            <a:spAutoFit/>
          </a:bodyPr>
          <a:lstStyle/>
          <a:p>
            <a:pPr>
              <a:lnSpc>
                <a:spcPct val="150000"/>
              </a:lnSpc>
            </a:pPr>
            <a:r>
              <a:rPr lang="en-US" sz="1200" i="1" dirty="0" smtClean="0"/>
              <a:t>Vehicle/</a:t>
            </a:r>
          </a:p>
          <a:p>
            <a:pPr>
              <a:lnSpc>
                <a:spcPct val="150000"/>
              </a:lnSpc>
            </a:pPr>
            <a:r>
              <a:rPr lang="en-US" sz="1200" i="1" dirty="0" smtClean="0"/>
              <a:t>Not Vehicle</a:t>
            </a:r>
            <a:endParaRPr lang="en-US" sz="1200" i="1" dirty="0"/>
          </a:p>
        </p:txBody>
      </p:sp>
      <p:sp>
        <p:nvSpPr>
          <p:cNvPr id="92" name="Rectangle 91"/>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smtClean="0">
                <a:latin typeface="+mj-lt"/>
              </a:rPr>
              <a:t>Deep Learning in vision systems</a:t>
            </a:r>
            <a:endParaRPr lang="en-US" sz="3600" dirty="0">
              <a:latin typeface="+mj-lt"/>
            </a:endParaRPr>
          </a:p>
        </p:txBody>
      </p:sp>
      <p:sp>
        <p:nvSpPr>
          <p:cNvPr id="93" name="TextBox 92"/>
          <p:cNvSpPr txBox="1"/>
          <p:nvPr/>
        </p:nvSpPr>
        <p:spPr>
          <a:xfrm>
            <a:off x="1333278" y="1853220"/>
            <a:ext cx="2658139" cy="400110"/>
          </a:xfrm>
          <a:prstGeom prst="rect">
            <a:avLst/>
          </a:prstGeom>
          <a:noFill/>
        </p:spPr>
        <p:txBody>
          <a:bodyPr wrap="square" rtlCol="0">
            <a:spAutoFit/>
          </a:bodyPr>
          <a:lstStyle/>
          <a:p>
            <a:r>
              <a:rPr lang="en-US" sz="2000" smtClean="0"/>
              <a:t>Neural Network</a:t>
            </a:r>
            <a:endParaRPr lang="en-US" sz="2000" dirty="0"/>
          </a:p>
        </p:txBody>
      </p:sp>
      <p:grpSp>
        <p:nvGrpSpPr>
          <p:cNvPr id="94" name="Group 93"/>
          <p:cNvGrpSpPr/>
          <p:nvPr/>
        </p:nvGrpSpPr>
        <p:grpSpPr>
          <a:xfrm>
            <a:off x="1208699" y="2449901"/>
            <a:ext cx="2535165" cy="1787837"/>
            <a:chOff x="6770913" y="2090057"/>
            <a:chExt cx="3717320" cy="2325750"/>
          </a:xfrm>
        </p:grpSpPr>
        <p:sp>
          <p:nvSpPr>
            <p:cNvPr id="95" name="Oval 94"/>
            <p:cNvSpPr/>
            <p:nvPr/>
          </p:nvSpPr>
          <p:spPr>
            <a:xfrm>
              <a:off x="6770913" y="2481943"/>
              <a:ext cx="473380" cy="496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6770913" y="3069768"/>
              <a:ext cx="473380" cy="496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6770913" y="3679368"/>
              <a:ext cx="473380" cy="496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7924797" y="2699656"/>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7924797" y="330925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7924797" y="391885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7924800" y="2090057"/>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8948055" y="2503717"/>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8948055" y="309154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8948055" y="370114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014853" y="3091545"/>
              <a:ext cx="473380" cy="496955"/>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p:cNvCxnSpPr/>
            <p:nvPr/>
          </p:nvCxnSpPr>
          <p:spPr>
            <a:xfrm flipV="1">
              <a:off x="7228114" y="2318658"/>
              <a:ext cx="696687" cy="3918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7228114" y="2710544"/>
              <a:ext cx="696684" cy="2177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228114" y="2710544"/>
              <a:ext cx="696684" cy="8273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228114" y="2710544"/>
              <a:ext cx="696684" cy="14369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7228114" y="2318658"/>
              <a:ext cx="696687" cy="97971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7228114" y="2928257"/>
              <a:ext cx="696684" cy="3701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7228114" y="3298369"/>
              <a:ext cx="696684" cy="239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7228114" y="3298369"/>
              <a:ext cx="696684" cy="8490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7228114" y="2318658"/>
              <a:ext cx="696687" cy="158931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7228114" y="2928257"/>
              <a:ext cx="696684" cy="9797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7228114" y="3537853"/>
              <a:ext cx="696684" cy="3701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228114" y="3907969"/>
              <a:ext cx="696684" cy="239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382001" y="2318658"/>
              <a:ext cx="566055" cy="4136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8382001" y="2318658"/>
              <a:ext cx="566055" cy="10014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8382001" y="2318658"/>
              <a:ext cx="566055" cy="16110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8381998" y="2732318"/>
              <a:ext cx="566058" cy="19593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8381998" y="2928257"/>
              <a:ext cx="566058" cy="3918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8381998" y="2928257"/>
              <a:ext cx="566058" cy="10014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8381998" y="2732318"/>
              <a:ext cx="566058" cy="8055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8403771" y="3320143"/>
              <a:ext cx="544285" cy="1850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8381998" y="3537853"/>
              <a:ext cx="566058" cy="3918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8381998" y="2732318"/>
              <a:ext cx="566058" cy="14151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8381998" y="3320143"/>
              <a:ext cx="566058" cy="8273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V="1">
              <a:off x="8381998" y="3929743"/>
              <a:ext cx="566058" cy="2177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9405256" y="2732318"/>
              <a:ext cx="609598" cy="5878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9405256" y="3320143"/>
              <a:ext cx="609598" cy="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9405256" y="3320146"/>
              <a:ext cx="609598" cy="60959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3" name="Oval 132"/>
          <p:cNvSpPr/>
          <p:nvPr/>
        </p:nvSpPr>
        <p:spPr>
          <a:xfrm>
            <a:off x="7859484" y="404948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8011884" y="420188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87586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 y="-124692"/>
            <a:ext cx="116615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The Importance of  a Good Training Dataset</a:t>
            </a:r>
            <a:endParaRPr lang="en-US" sz="2800" i="1" dirty="0"/>
          </a:p>
        </p:txBody>
      </p:sp>
      <p:sp>
        <p:nvSpPr>
          <p:cNvPr id="13" name="Right Arrow 12"/>
          <p:cNvSpPr/>
          <p:nvPr/>
        </p:nvSpPr>
        <p:spPr>
          <a:xfrm>
            <a:off x="8624028" y="2217184"/>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4804686" y="2224595"/>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8735831" y="4718413"/>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4852694" y="4704559"/>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972395" y="1808021"/>
            <a:ext cx="3671612" cy="1492133"/>
            <a:chOff x="249385" y="2098967"/>
            <a:chExt cx="3671612" cy="1492133"/>
          </a:xfrm>
        </p:grpSpPr>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948" t="11200" r="13759" b="23008"/>
            <a:stretch/>
          </p:blipFill>
          <p:spPr>
            <a:xfrm>
              <a:off x="249385" y="2369129"/>
              <a:ext cx="1899138" cy="1097280"/>
            </a:xfrm>
            <a:prstGeom prst="rect">
              <a:avLst/>
            </a:prstGeom>
            <a:ln>
              <a:solidFill>
                <a:schemeClr val="tx1"/>
              </a:solidFill>
            </a:ln>
          </p:spPr>
        </p:pic>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l="9390" t="14378" r="18944" b="9140"/>
            <a:stretch/>
          </p:blipFill>
          <p:spPr>
            <a:xfrm>
              <a:off x="2389911" y="2493820"/>
              <a:ext cx="1531086" cy="1097280"/>
            </a:xfrm>
            <a:prstGeom prst="rect">
              <a:avLst/>
            </a:prstGeom>
            <a:ln>
              <a:solidFill>
                <a:schemeClr val="tx1"/>
              </a:solidFill>
            </a:ln>
          </p:spPr>
        </p:pic>
        <p:pic>
          <p:nvPicPr>
            <p:cNvPr id="32" name="Picture 31"/>
            <p:cNvPicPr>
              <a:picLocks noChangeAspect="1"/>
            </p:cNvPicPr>
            <p:nvPr/>
          </p:nvPicPr>
          <p:blipFill rotWithShape="1">
            <a:blip r:embed="rId5">
              <a:extLst>
                <a:ext uri="{28A0092B-C50C-407E-A947-70E740481C1C}">
                  <a14:useLocalDpi xmlns:a14="http://schemas.microsoft.com/office/drawing/2010/main" val="0"/>
                </a:ext>
              </a:extLst>
            </a:blip>
            <a:srcRect t="5742" b="11579"/>
            <a:stretch/>
          </p:blipFill>
          <p:spPr>
            <a:xfrm>
              <a:off x="1418937" y="2098967"/>
              <a:ext cx="1327147" cy="1097280"/>
            </a:xfrm>
            <a:prstGeom prst="rect">
              <a:avLst/>
            </a:prstGeom>
            <a:ln>
              <a:solidFill>
                <a:schemeClr val="tx1"/>
              </a:solidFill>
            </a:ln>
          </p:spPr>
        </p:pic>
      </p:gr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3875" y="4052449"/>
            <a:ext cx="3038762" cy="1709304"/>
          </a:xfrm>
          <a:prstGeom prst="rect">
            <a:avLst/>
          </a:prstGeom>
          <a:ln>
            <a:solidFill>
              <a:schemeClr val="tx1"/>
            </a:solidFill>
          </a:ln>
        </p:spPr>
      </p:pic>
      <p:sp>
        <p:nvSpPr>
          <p:cNvPr id="35" name="TextBox 34"/>
          <p:cNvSpPr txBox="1"/>
          <p:nvPr/>
        </p:nvSpPr>
        <p:spPr>
          <a:xfrm>
            <a:off x="187036" y="1101437"/>
            <a:ext cx="4260273" cy="523220"/>
          </a:xfrm>
          <a:prstGeom prst="rect">
            <a:avLst/>
          </a:prstGeom>
          <a:noFill/>
        </p:spPr>
        <p:txBody>
          <a:bodyPr wrap="square" rtlCol="0">
            <a:spAutoFit/>
          </a:bodyPr>
          <a:lstStyle/>
          <a:p>
            <a:r>
              <a:rPr lang="en-US" sz="2800" smtClean="0"/>
              <a:t>TRAINING PROCEDURE:</a:t>
            </a:r>
            <a:endParaRPr lang="en-US" sz="2800" dirty="0"/>
          </a:p>
        </p:txBody>
      </p:sp>
      <p:sp>
        <p:nvSpPr>
          <p:cNvPr id="36" name="TextBox 35"/>
          <p:cNvSpPr txBox="1"/>
          <p:nvPr/>
        </p:nvSpPr>
        <p:spPr>
          <a:xfrm>
            <a:off x="173182" y="3456706"/>
            <a:ext cx="4260273" cy="523220"/>
          </a:xfrm>
          <a:prstGeom prst="rect">
            <a:avLst/>
          </a:prstGeom>
          <a:noFill/>
        </p:spPr>
        <p:txBody>
          <a:bodyPr wrap="square" rtlCol="0">
            <a:spAutoFit/>
          </a:bodyPr>
          <a:lstStyle/>
          <a:p>
            <a:r>
              <a:rPr lang="en-US" sz="2800" dirty="0" smtClean="0"/>
              <a:t>TESTING PROCEDURE:</a:t>
            </a:r>
            <a:endParaRPr lang="en-US" sz="2800" dirty="0"/>
          </a:p>
        </p:txBody>
      </p:sp>
      <p:sp>
        <p:nvSpPr>
          <p:cNvPr id="37" name="TextBox 36"/>
          <p:cNvSpPr txBox="1"/>
          <p:nvPr/>
        </p:nvSpPr>
        <p:spPr>
          <a:xfrm>
            <a:off x="9160428" y="1600200"/>
            <a:ext cx="2036619" cy="1754326"/>
          </a:xfrm>
          <a:prstGeom prst="rect">
            <a:avLst/>
          </a:prstGeom>
          <a:noFill/>
        </p:spPr>
        <p:txBody>
          <a:bodyPr wrap="square" rtlCol="0">
            <a:spAutoFit/>
          </a:bodyPr>
          <a:lstStyle/>
          <a:p>
            <a:pPr>
              <a:lnSpc>
                <a:spcPct val="150000"/>
              </a:lnSpc>
            </a:pPr>
            <a:r>
              <a:rPr lang="en-US" sz="2400" dirty="0" smtClean="0"/>
              <a:t>Vehicle</a:t>
            </a:r>
          </a:p>
          <a:p>
            <a:pPr>
              <a:lnSpc>
                <a:spcPct val="150000"/>
              </a:lnSpc>
            </a:pPr>
            <a:r>
              <a:rPr lang="en-US" sz="2400" dirty="0" smtClean="0"/>
              <a:t>Vehicle</a:t>
            </a:r>
          </a:p>
          <a:p>
            <a:pPr>
              <a:lnSpc>
                <a:spcPct val="150000"/>
              </a:lnSpc>
            </a:pPr>
            <a:r>
              <a:rPr lang="en-US" sz="2400" dirty="0" smtClean="0"/>
              <a:t>Not Vehicle</a:t>
            </a:r>
            <a:endParaRPr lang="en-US" sz="2400" dirty="0"/>
          </a:p>
        </p:txBody>
      </p:sp>
      <p:sp>
        <p:nvSpPr>
          <p:cNvPr id="38" name="Multiply 37"/>
          <p:cNvSpPr/>
          <p:nvPr/>
        </p:nvSpPr>
        <p:spPr>
          <a:xfrm>
            <a:off x="10636904" y="2783312"/>
            <a:ext cx="644236" cy="56111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L-Shape 38"/>
          <p:cNvSpPr/>
          <p:nvPr/>
        </p:nvSpPr>
        <p:spPr>
          <a:xfrm rot="19237840">
            <a:off x="10298613" y="2264900"/>
            <a:ext cx="548640" cy="274320"/>
          </a:xfrm>
          <a:prstGeom prst="corne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L-Shape 40"/>
          <p:cNvSpPr/>
          <p:nvPr/>
        </p:nvSpPr>
        <p:spPr>
          <a:xfrm rot="19237840">
            <a:off x="10284273" y="1710718"/>
            <a:ext cx="548640" cy="274320"/>
          </a:xfrm>
          <a:prstGeom prst="corne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9263855" y="4655123"/>
            <a:ext cx="1641763" cy="461665"/>
          </a:xfrm>
          <a:prstGeom prst="rect">
            <a:avLst/>
          </a:prstGeom>
          <a:noFill/>
        </p:spPr>
        <p:txBody>
          <a:bodyPr wrap="square" rtlCol="0">
            <a:spAutoFit/>
          </a:bodyPr>
          <a:lstStyle/>
          <a:p>
            <a:r>
              <a:rPr lang="en-US" sz="2400" dirty="0" smtClean="0"/>
              <a:t>Not Vehicle</a:t>
            </a:r>
            <a:endParaRPr lang="en-US" sz="2400" dirty="0"/>
          </a:p>
        </p:txBody>
      </p:sp>
      <p:sp>
        <p:nvSpPr>
          <p:cNvPr id="46" name="Multiply 45"/>
          <p:cNvSpPr/>
          <p:nvPr/>
        </p:nvSpPr>
        <p:spPr>
          <a:xfrm>
            <a:off x="10808638" y="4641270"/>
            <a:ext cx="644236" cy="56111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5383616" y="4121241"/>
            <a:ext cx="3232298" cy="1658679"/>
            <a:chOff x="4681870" y="4703136"/>
            <a:chExt cx="3232298" cy="1658679"/>
          </a:xfrm>
        </p:grpSpPr>
        <p:grpSp>
          <p:nvGrpSpPr>
            <p:cNvPr id="19" name="Group 18"/>
            <p:cNvGrpSpPr/>
            <p:nvPr/>
          </p:nvGrpSpPr>
          <p:grpSpPr>
            <a:xfrm>
              <a:off x="4849092" y="4779127"/>
              <a:ext cx="2808871" cy="1463040"/>
              <a:chOff x="2493818" y="1987433"/>
              <a:chExt cx="2808871" cy="1463040"/>
            </a:xfrm>
          </p:grpSpPr>
          <p:sp>
            <p:nvSpPr>
              <p:cNvPr id="20" name="Rectangle 19"/>
              <p:cNvSpPr/>
              <p:nvPr/>
            </p:nvSpPr>
            <p:spPr>
              <a:xfrm>
                <a:off x="2493818" y="2124593"/>
                <a:ext cx="124691" cy="118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854037" y="2170313"/>
                <a:ext cx="124691" cy="109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207326" y="2216033"/>
                <a:ext cx="128016" cy="1005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713020" y="2261753"/>
                <a:ext cx="12801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010894" y="2261753"/>
                <a:ext cx="12801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12674" y="1987433"/>
                <a:ext cx="128016" cy="1463040"/>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772892" y="2078873"/>
                <a:ext cx="128016" cy="1280160"/>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174673" y="2353193"/>
                <a:ext cx="128016" cy="731520"/>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304311" y="2265220"/>
                <a:ext cx="561109" cy="646331"/>
              </a:xfrm>
              <a:prstGeom prst="rect">
                <a:avLst/>
              </a:prstGeom>
              <a:noFill/>
            </p:spPr>
            <p:txBody>
              <a:bodyPr wrap="square" rtlCol="0">
                <a:spAutoFit/>
              </a:bodyPr>
              <a:lstStyle/>
              <a:p>
                <a:r>
                  <a:rPr lang="en-US" sz="3600" dirty="0" smtClean="0"/>
                  <a:t>…</a:t>
                </a:r>
                <a:endParaRPr lang="en-US" sz="3600" dirty="0"/>
              </a:p>
            </p:txBody>
          </p:sp>
        </p:grpSp>
        <p:sp>
          <p:nvSpPr>
            <p:cNvPr id="47" name="Rectangle 46"/>
            <p:cNvSpPr/>
            <p:nvPr/>
          </p:nvSpPr>
          <p:spPr>
            <a:xfrm>
              <a:off x="4681870" y="4703136"/>
              <a:ext cx="3232298" cy="1658679"/>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p:cNvSpPr txBox="1"/>
          <p:nvPr/>
        </p:nvSpPr>
        <p:spPr>
          <a:xfrm>
            <a:off x="5939784" y="973326"/>
            <a:ext cx="2658139" cy="400110"/>
          </a:xfrm>
          <a:prstGeom prst="rect">
            <a:avLst/>
          </a:prstGeom>
          <a:noFill/>
        </p:spPr>
        <p:txBody>
          <a:bodyPr wrap="square" rtlCol="0">
            <a:spAutoFit/>
          </a:bodyPr>
          <a:lstStyle/>
          <a:p>
            <a:r>
              <a:rPr lang="en-US" sz="2000" smtClean="0"/>
              <a:t>Neural Network</a:t>
            </a:r>
            <a:endParaRPr lang="en-US" sz="2000" dirty="0"/>
          </a:p>
        </p:txBody>
      </p:sp>
      <p:sp>
        <p:nvSpPr>
          <p:cNvPr id="50" name="TextBox 49"/>
          <p:cNvSpPr txBox="1"/>
          <p:nvPr/>
        </p:nvSpPr>
        <p:spPr>
          <a:xfrm>
            <a:off x="6106629" y="3717201"/>
            <a:ext cx="2658139" cy="400110"/>
          </a:xfrm>
          <a:prstGeom prst="rect">
            <a:avLst/>
          </a:prstGeom>
          <a:noFill/>
        </p:spPr>
        <p:txBody>
          <a:bodyPr wrap="square" rtlCol="0">
            <a:spAutoFit/>
          </a:bodyPr>
          <a:lstStyle/>
          <a:p>
            <a:r>
              <a:rPr lang="en-US" sz="2000" dirty="0" smtClean="0"/>
              <a:t>Neural Network</a:t>
            </a:r>
            <a:endParaRPr lang="en-US" sz="2000" dirty="0"/>
          </a:p>
        </p:txBody>
      </p:sp>
      <p:sp>
        <p:nvSpPr>
          <p:cNvPr id="51" name="Slide Number Placeholder 50"/>
          <p:cNvSpPr>
            <a:spLocks noGrp="1"/>
          </p:cNvSpPr>
          <p:nvPr>
            <p:ph type="sldNum" sz="quarter" idx="12"/>
          </p:nvPr>
        </p:nvSpPr>
        <p:spPr/>
        <p:txBody>
          <a:bodyPr/>
          <a:lstStyle/>
          <a:p>
            <a:r>
              <a:rPr lang="en-US" dirty="0" smtClean="0"/>
              <a:t>8</a:t>
            </a:r>
            <a:endParaRPr lang="en-US" dirty="0"/>
          </a:p>
        </p:txBody>
      </p:sp>
      <p:sp>
        <p:nvSpPr>
          <p:cNvPr id="2" name="Rectangle 1"/>
          <p:cNvSpPr/>
          <p:nvPr/>
        </p:nvSpPr>
        <p:spPr>
          <a:xfrm>
            <a:off x="106017" y="3498574"/>
            <a:ext cx="118872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latin typeface="+mj-lt"/>
              </a:rPr>
              <a:t>The Importance of a good training dataset</a:t>
            </a:r>
            <a:endParaRPr lang="en-US" sz="3600" dirty="0">
              <a:latin typeface="+mj-lt"/>
            </a:endParaRPr>
          </a:p>
        </p:txBody>
      </p:sp>
      <p:grpSp>
        <p:nvGrpSpPr>
          <p:cNvPr id="53" name="Group 52"/>
          <p:cNvGrpSpPr/>
          <p:nvPr/>
        </p:nvGrpSpPr>
        <p:grpSpPr>
          <a:xfrm>
            <a:off x="5815205" y="1570007"/>
            <a:ext cx="2535165" cy="1787837"/>
            <a:chOff x="6770913" y="2090057"/>
            <a:chExt cx="3717320" cy="2325750"/>
          </a:xfrm>
        </p:grpSpPr>
        <p:sp>
          <p:nvSpPr>
            <p:cNvPr id="54" name="Oval 53"/>
            <p:cNvSpPr/>
            <p:nvPr/>
          </p:nvSpPr>
          <p:spPr>
            <a:xfrm>
              <a:off x="6770913" y="2481943"/>
              <a:ext cx="473380" cy="496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6770913" y="3069768"/>
              <a:ext cx="473380" cy="496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770913" y="3679368"/>
              <a:ext cx="473380" cy="496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7924797" y="2699656"/>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924797" y="330925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924797" y="391885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924800" y="2090057"/>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8948055" y="2503717"/>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8948055" y="309154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8948055" y="370114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014853" y="3091545"/>
              <a:ext cx="473380" cy="496955"/>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p:nvPr/>
          </p:nvCxnSpPr>
          <p:spPr>
            <a:xfrm flipV="1">
              <a:off x="7228114" y="2318658"/>
              <a:ext cx="696687" cy="3918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228114" y="2710544"/>
              <a:ext cx="696684" cy="2177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228114" y="2710544"/>
              <a:ext cx="696684" cy="8273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228114" y="2710544"/>
              <a:ext cx="696684" cy="14369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7228114" y="2318658"/>
              <a:ext cx="696687" cy="97971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228114" y="2928257"/>
              <a:ext cx="696684" cy="3701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228114" y="3298369"/>
              <a:ext cx="696684" cy="239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28114" y="3298369"/>
              <a:ext cx="696684" cy="8490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7228114" y="2318658"/>
              <a:ext cx="696687" cy="158931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7228114" y="2928257"/>
              <a:ext cx="696684" cy="9797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7228114" y="3537853"/>
              <a:ext cx="696684" cy="3701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28114" y="3907969"/>
              <a:ext cx="696684" cy="239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8382001" y="2318658"/>
              <a:ext cx="566055" cy="4136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382001" y="2318658"/>
              <a:ext cx="566055" cy="10014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382001" y="2318658"/>
              <a:ext cx="566055" cy="16110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8381998" y="2732318"/>
              <a:ext cx="566058" cy="19593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8381998" y="2928257"/>
              <a:ext cx="566058" cy="3918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8381998" y="2928257"/>
              <a:ext cx="566058" cy="10014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8381998" y="2732318"/>
              <a:ext cx="566058" cy="8055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8403771" y="3320143"/>
              <a:ext cx="544285" cy="1850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8381998" y="3537853"/>
              <a:ext cx="566058" cy="3918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8381998" y="2732318"/>
              <a:ext cx="566058" cy="14151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8381998" y="3320143"/>
              <a:ext cx="566058" cy="8273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8381998" y="3929743"/>
              <a:ext cx="566058" cy="2177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9405256" y="2732318"/>
              <a:ext cx="609598" cy="5878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9405256" y="3320143"/>
              <a:ext cx="609598" cy="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9405256" y="3320146"/>
              <a:ext cx="609598" cy="60959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75551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8624028" y="2217184"/>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4804686" y="2224595"/>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8735831" y="4718413"/>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4852694" y="4704559"/>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972395" y="1808021"/>
            <a:ext cx="3671612" cy="1492133"/>
            <a:chOff x="249385" y="2098967"/>
            <a:chExt cx="3671612" cy="1492133"/>
          </a:xfrm>
        </p:grpSpPr>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948" t="11200" r="13759" b="23008"/>
            <a:stretch/>
          </p:blipFill>
          <p:spPr>
            <a:xfrm>
              <a:off x="249385" y="2369129"/>
              <a:ext cx="1899138" cy="1097280"/>
            </a:xfrm>
            <a:prstGeom prst="rect">
              <a:avLst/>
            </a:prstGeom>
            <a:ln>
              <a:solidFill>
                <a:schemeClr val="tx1"/>
              </a:solidFill>
            </a:ln>
          </p:spPr>
        </p:pic>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l="9390" t="14378" r="18944" b="9140"/>
            <a:stretch/>
          </p:blipFill>
          <p:spPr>
            <a:xfrm>
              <a:off x="2389911" y="2493820"/>
              <a:ext cx="1531086" cy="1097280"/>
            </a:xfrm>
            <a:prstGeom prst="rect">
              <a:avLst/>
            </a:prstGeom>
            <a:ln>
              <a:solidFill>
                <a:schemeClr val="tx1"/>
              </a:solidFill>
            </a:ln>
          </p:spPr>
        </p:pic>
        <p:pic>
          <p:nvPicPr>
            <p:cNvPr id="32" name="Picture 31"/>
            <p:cNvPicPr>
              <a:picLocks noChangeAspect="1"/>
            </p:cNvPicPr>
            <p:nvPr/>
          </p:nvPicPr>
          <p:blipFill rotWithShape="1">
            <a:blip r:embed="rId5">
              <a:extLst>
                <a:ext uri="{28A0092B-C50C-407E-A947-70E740481C1C}">
                  <a14:useLocalDpi xmlns:a14="http://schemas.microsoft.com/office/drawing/2010/main" val="0"/>
                </a:ext>
              </a:extLst>
            </a:blip>
            <a:srcRect t="5742" b="11579"/>
            <a:stretch/>
          </p:blipFill>
          <p:spPr>
            <a:xfrm>
              <a:off x="1418937" y="2098967"/>
              <a:ext cx="1327147" cy="1097280"/>
            </a:xfrm>
            <a:prstGeom prst="rect">
              <a:avLst/>
            </a:prstGeom>
            <a:ln>
              <a:solidFill>
                <a:schemeClr val="tx1"/>
              </a:solidFill>
            </a:ln>
          </p:spPr>
        </p:pic>
      </p:gr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3875" y="4052449"/>
            <a:ext cx="3038762" cy="1709304"/>
          </a:xfrm>
          <a:prstGeom prst="rect">
            <a:avLst/>
          </a:prstGeom>
          <a:ln>
            <a:solidFill>
              <a:schemeClr val="tx1"/>
            </a:solidFill>
          </a:ln>
        </p:spPr>
      </p:pic>
      <p:sp>
        <p:nvSpPr>
          <p:cNvPr id="35" name="TextBox 34"/>
          <p:cNvSpPr txBox="1"/>
          <p:nvPr/>
        </p:nvSpPr>
        <p:spPr>
          <a:xfrm>
            <a:off x="187036" y="1101437"/>
            <a:ext cx="4260273" cy="523220"/>
          </a:xfrm>
          <a:prstGeom prst="rect">
            <a:avLst/>
          </a:prstGeom>
          <a:noFill/>
        </p:spPr>
        <p:txBody>
          <a:bodyPr wrap="square" rtlCol="0">
            <a:spAutoFit/>
          </a:bodyPr>
          <a:lstStyle/>
          <a:p>
            <a:r>
              <a:rPr lang="en-US" sz="2800" smtClean="0"/>
              <a:t>TRAINING PROCEDURE:</a:t>
            </a:r>
            <a:endParaRPr lang="en-US" sz="2800" dirty="0"/>
          </a:p>
        </p:txBody>
      </p:sp>
      <p:sp>
        <p:nvSpPr>
          <p:cNvPr id="36" name="TextBox 35"/>
          <p:cNvSpPr txBox="1"/>
          <p:nvPr/>
        </p:nvSpPr>
        <p:spPr>
          <a:xfrm>
            <a:off x="173182" y="3456706"/>
            <a:ext cx="4260273" cy="523220"/>
          </a:xfrm>
          <a:prstGeom prst="rect">
            <a:avLst/>
          </a:prstGeom>
          <a:noFill/>
        </p:spPr>
        <p:txBody>
          <a:bodyPr wrap="square" rtlCol="0">
            <a:spAutoFit/>
          </a:bodyPr>
          <a:lstStyle/>
          <a:p>
            <a:r>
              <a:rPr lang="en-US" sz="2800" dirty="0" smtClean="0"/>
              <a:t>TESTING PROCEDURE:</a:t>
            </a:r>
            <a:endParaRPr lang="en-US" sz="2800" dirty="0"/>
          </a:p>
        </p:txBody>
      </p:sp>
      <p:sp>
        <p:nvSpPr>
          <p:cNvPr id="37" name="TextBox 36"/>
          <p:cNvSpPr txBox="1"/>
          <p:nvPr/>
        </p:nvSpPr>
        <p:spPr>
          <a:xfrm>
            <a:off x="9160428" y="1600200"/>
            <a:ext cx="2036619" cy="1754326"/>
          </a:xfrm>
          <a:prstGeom prst="rect">
            <a:avLst/>
          </a:prstGeom>
          <a:noFill/>
        </p:spPr>
        <p:txBody>
          <a:bodyPr wrap="square" rtlCol="0">
            <a:spAutoFit/>
          </a:bodyPr>
          <a:lstStyle/>
          <a:p>
            <a:pPr>
              <a:lnSpc>
                <a:spcPct val="150000"/>
              </a:lnSpc>
            </a:pPr>
            <a:r>
              <a:rPr lang="en-US" sz="2400" dirty="0" smtClean="0"/>
              <a:t>Vehicle</a:t>
            </a:r>
          </a:p>
          <a:p>
            <a:pPr>
              <a:lnSpc>
                <a:spcPct val="150000"/>
              </a:lnSpc>
            </a:pPr>
            <a:r>
              <a:rPr lang="en-US" sz="2400" dirty="0" smtClean="0"/>
              <a:t>Vehicle</a:t>
            </a:r>
          </a:p>
          <a:p>
            <a:pPr>
              <a:lnSpc>
                <a:spcPct val="150000"/>
              </a:lnSpc>
            </a:pPr>
            <a:r>
              <a:rPr lang="en-US" sz="2400" dirty="0" smtClean="0"/>
              <a:t>Not Vehicle</a:t>
            </a:r>
            <a:endParaRPr lang="en-US" sz="2400" dirty="0"/>
          </a:p>
        </p:txBody>
      </p:sp>
      <p:sp>
        <p:nvSpPr>
          <p:cNvPr id="38" name="Multiply 37"/>
          <p:cNvSpPr/>
          <p:nvPr/>
        </p:nvSpPr>
        <p:spPr>
          <a:xfrm>
            <a:off x="10636904" y="2783312"/>
            <a:ext cx="644236" cy="56111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L-Shape 38"/>
          <p:cNvSpPr/>
          <p:nvPr/>
        </p:nvSpPr>
        <p:spPr>
          <a:xfrm rot="19237840">
            <a:off x="10298613" y="2264900"/>
            <a:ext cx="548640" cy="274320"/>
          </a:xfrm>
          <a:prstGeom prst="corne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L-Shape 40"/>
          <p:cNvSpPr/>
          <p:nvPr/>
        </p:nvSpPr>
        <p:spPr>
          <a:xfrm rot="19237840">
            <a:off x="10284273" y="1710718"/>
            <a:ext cx="548640" cy="274320"/>
          </a:xfrm>
          <a:prstGeom prst="corne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9263855" y="4655123"/>
            <a:ext cx="1641763" cy="461665"/>
          </a:xfrm>
          <a:prstGeom prst="rect">
            <a:avLst/>
          </a:prstGeom>
          <a:noFill/>
        </p:spPr>
        <p:txBody>
          <a:bodyPr wrap="square" rtlCol="0">
            <a:spAutoFit/>
          </a:bodyPr>
          <a:lstStyle/>
          <a:p>
            <a:r>
              <a:rPr lang="en-US" sz="2400" dirty="0" smtClean="0"/>
              <a:t>Not Vehicle</a:t>
            </a:r>
            <a:endParaRPr lang="en-US" sz="2400" dirty="0"/>
          </a:p>
        </p:txBody>
      </p:sp>
      <p:sp>
        <p:nvSpPr>
          <p:cNvPr id="46" name="Multiply 45"/>
          <p:cNvSpPr/>
          <p:nvPr/>
        </p:nvSpPr>
        <p:spPr>
          <a:xfrm>
            <a:off x="10808638" y="4641270"/>
            <a:ext cx="644236" cy="56111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lide Number Placeholder 50"/>
          <p:cNvSpPr>
            <a:spLocks noGrp="1"/>
          </p:cNvSpPr>
          <p:nvPr>
            <p:ph type="sldNum" sz="quarter" idx="12"/>
          </p:nvPr>
        </p:nvSpPr>
        <p:spPr/>
        <p:txBody>
          <a:bodyPr/>
          <a:lstStyle/>
          <a:p>
            <a:r>
              <a:rPr lang="en-US" dirty="0" smtClean="0"/>
              <a:t>8</a:t>
            </a:r>
            <a:endParaRPr lang="en-US" dirty="0"/>
          </a:p>
        </p:txBody>
      </p:sp>
      <p:sp>
        <p:nvSpPr>
          <p:cNvPr id="48" name="Rectangle 47"/>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latin typeface="+mj-lt"/>
              </a:rPr>
              <a:t>The Importance of a good training dataset</a:t>
            </a:r>
            <a:endParaRPr lang="en-US" sz="3600" dirty="0">
              <a:latin typeface="+mj-lt"/>
            </a:endParaRPr>
          </a:p>
        </p:txBody>
      </p:sp>
      <p:sp>
        <p:nvSpPr>
          <p:cNvPr id="52" name="TextBox 51"/>
          <p:cNvSpPr txBox="1"/>
          <p:nvPr/>
        </p:nvSpPr>
        <p:spPr>
          <a:xfrm>
            <a:off x="5939784" y="973326"/>
            <a:ext cx="2658139" cy="400110"/>
          </a:xfrm>
          <a:prstGeom prst="rect">
            <a:avLst/>
          </a:prstGeom>
          <a:noFill/>
        </p:spPr>
        <p:txBody>
          <a:bodyPr wrap="square" rtlCol="0">
            <a:spAutoFit/>
          </a:bodyPr>
          <a:lstStyle/>
          <a:p>
            <a:r>
              <a:rPr lang="en-US" sz="2000" smtClean="0"/>
              <a:t>Neural Network</a:t>
            </a:r>
            <a:endParaRPr lang="en-US" sz="2000" dirty="0"/>
          </a:p>
        </p:txBody>
      </p:sp>
      <p:grpSp>
        <p:nvGrpSpPr>
          <p:cNvPr id="53" name="Group 52"/>
          <p:cNvGrpSpPr/>
          <p:nvPr/>
        </p:nvGrpSpPr>
        <p:grpSpPr>
          <a:xfrm>
            <a:off x="5815205" y="1570007"/>
            <a:ext cx="2535165" cy="1787837"/>
            <a:chOff x="6770913" y="2090057"/>
            <a:chExt cx="3717320" cy="2325750"/>
          </a:xfrm>
        </p:grpSpPr>
        <p:sp>
          <p:nvSpPr>
            <p:cNvPr id="54" name="Oval 53"/>
            <p:cNvSpPr/>
            <p:nvPr/>
          </p:nvSpPr>
          <p:spPr>
            <a:xfrm>
              <a:off x="6770913" y="2481943"/>
              <a:ext cx="473380" cy="496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6770913" y="3069768"/>
              <a:ext cx="473380" cy="496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770913" y="3679368"/>
              <a:ext cx="473380" cy="496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7924797" y="2699656"/>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924797" y="330925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924797" y="391885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924800" y="2090057"/>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8948055" y="2503717"/>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8948055" y="309154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8948055" y="370114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014853" y="3091545"/>
              <a:ext cx="473380" cy="496955"/>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p:nvPr/>
          </p:nvCxnSpPr>
          <p:spPr>
            <a:xfrm flipV="1">
              <a:off x="7228114" y="2318658"/>
              <a:ext cx="696687" cy="3918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228114" y="2710544"/>
              <a:ext cx="696684" cy="2177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228114" y="2710544"/>
              <a:ext cx="696684" cy="8273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228114" y="2710544"/>
              <a:ext cx="696684" cy="14369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7228114" y="2318658"/>
              <a:ext cx="696687" cy="97971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228114" y="2928257"/>
              <a:ext cx="696684" cy="3701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228114" y="3298369"/>
              <a:ext cx="696684" cy="239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28114" y="3298369"/>
              <a:ext cx="696684" cy="8490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7228114" y="2318658"/>
              <a:ext cx="696687" cy="158931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7228114" y="2928257"/>
              <a:ext cx="696684" cy="9797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7228114" y="3537853"/>
              <a:ext cx="696684" cy="3701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28114" y="3907969"/>
              <a:ext cx="696684" cy="239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8382001" y="2318658"/>
              <a:ext cx="566055" cy="4136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382001" y="2318658"/>
              <a:ext cx="566055" cy="10014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382001" y="2318658"/>
              <a:ext cx="566055" cy="16110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8381998" y="2732318"/>
              <a:ext cx="566058" cy="19593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8381998" y="2928257"/>
              <a:ext cx="566058" cy="3918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8381998" y="2928257"/>
              <a:ext cx="566058" cy="10014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8381998" y="2732318"/>
              <a:ext cx="566058" cy="8055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8403771" y="3320143"/>
              <a:ext cx="544285" cy="1850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8381998" y="3537853"/>
              <a:ext cx="566058" cy="3918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8381998" y="2732318"/>
              <a:ext cx="566058" cy="14151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8381998" y="3320143"/>
              <a:ext cx="566058" cy="8273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8381998" y="3929743"/>
              <a:ext cx="566058" cy="2177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9405256" y="2732318"/>
              <a:ext cx="609598" cy="5878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9405256" y="3320143"/>
              <a:ext cx="609598" cy="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9405256" y="3320146"/>
              <a:ext cx="609598" cy="60959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2" name="TextBox 91"/>
          <p:cNvSpPr txBox="1"/>
          <p:nvPr/>
        </p:nvSpPr>
        <p:spPr>
          <a:xfrm>
            <a:off x="5919656" y="3834420"/>
            <a:ext cx="2658139" cy="400110"/>
          </a:xfrm>
          <a:prstGeom prst="rect">
            <a:avLst/>
          </a:prstGeom>
          <a:noFill/>
        </p:spPr>
        <p:txBody>
          <a:bodyPr wrap="square" rtlCol="0">
            <a:spAutoFit/>
          </a:bodyPr>
          <a:lstStyle/>
          <a:p>
            <a:r>
              <a:rPr lang="en-US" sz="2000" smtClean="0"/>
              <a:t>Neural Network</a:t>
            </a:r>
            <a:endParaRPr lang="en-US" sz="2000" dirty="0"/>
          </a:p>
        </p:txBody>
      </p:sp>
      <p:grpSp>
        <p:nvGrpSpPr>
          <p:cNvPr id="93" name="Group 92"/>
          <p:cNvGrpSpPr/>
          <p:nvPr/>
        </p:nvGrpSpPr>
        <p:grpSpPr>
          <a:xfrm>
            <a:off x="5795077" y="4431101"/>
            <a:ext cx="2535165" cy="1787837"/>
            <a:chOff x="6770913" y="2090057"/>
            <a:chExt cx="3717320" cy="2325750"/>
          </a:xfrm>
        </p:grpSpPr>
        <p:sp>
          <p:nvSpPr>
            <p:cNvPr id="94" name="Oval 93"/>
            <p:cNvSpPr/>
            <p:nvPr/>
          </p:nvSpPr>
          <p:spPr>
            <a:xfrm>
              <a:off x="6770913" y="2481943"/>
              <a:ext cx="473380" cy="496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6770913" y="3069768"/>
              <a:ext cx="473380" cy="496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6770913" y="3679368"/>
              <a:ext cx="473380" cy="496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7924797" y="2699656"/>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7924797" y="330925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7924797" y="391885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7924800" y="2090057"/>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8948055" y="2503717"/>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8948055" y="309154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8948055" y="370114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014853" y="3091545"/>
              <a:ext cx="473380" cy="496955"/>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p:cNvCxnSpPr/>
            <p:nvPr/>
          </p:nvCxnSpPr>
          <p:spPr>
            <a:xfrm flipV="1">
              <a:off x="7228114" y="2318658"/>
              <a:ext cx="696687" cy="3918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228114" y="2710544"/>
              <a:ext cx="696684" cy="2177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7228114" y="2710544"/>
              <a:ext cx="696684" cy="8273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228114" y="2710544"/>
              <a:ext cx="696684" cy="14369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228114" y="2318658"/>
              <a:ext cx="696687" cy="97971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7228114" y="2928257"/>
              <a:ext cx="696684" cy="3701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228114" y="3298369"/>
              <a:ext cx="696684" cy="239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7228114" y="3298369"/>
              <a:ext cx="696684" cy="8490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7228114" y="2318658"/>
              <a:ext cx="696687" cy="158931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7228114" y="2928257"/>
              <a:ext cx="696684" cy="9797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7228114" y="3537853"/>
              <a:ext cx="696684" cy="3701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7228114" y="3907969"/>
              <a:ext cx="696684" cy="239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8382001" y="2318658"/>
              <a:ext cx="566055" cy="4136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382001" y="2318658"/>
              <a:ext cx="566055" cy="10014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8382001" y="2318658"/>
              <a:ext cx="566055" cy="16110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8381998" y="2732318"/>
              <a:ext cx="566058" cy="19593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8381998" y="2928257"/>
              <a:ext cx="566058" cy="3918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8381998" y="2928257"/>
              <a:ext cx="566058" cy="10014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8381998" y="2732318"/>
              <a:ext cx="566058" cy="8055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8403771" y="3320143"/>
              <a:ext cx="544285" cy="1850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8381998" y="3537853"/>
              <a:ext cx="566058" cy="3918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8381998" y="2732318"/>
              <a:ext cx="566058" cy="14151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8381998" y="3320143"/>
              <a:ext cx="566058" cy="8273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8381998" y="3929743"/>
              <a:ext cx="566058" cy="2177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9405256" y="2732318"/>
              <a:ext cx="609598" cy="5878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9405256" y="3320143"/>
              <a:ext cx="609598" cy="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9405256" y="3320146"/>
              <a:ext cx="609598" cy="60959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30751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246700"/>
            <a:ext cx="6338456" cy="5403480"/>
          </a:xfrm>
        </p:spPr>
        <p:txBody>
          <a:bodyPr>
            <a:normAutofit fontScale="85000" lnSpcReduction="10000"/>
          </a:bodyPr>
          <a:lstStyle/>
          <a:p>
            <a:r>
              <a:rPr lang="en-US" dirty="0" smtClean="0"/>
              <a:t>What visual information exists in real datasets?</a:t>
            </a:r>
          </a:p>
          <a:p>
            <a:endParaRPr lang="en-US" dirty="0"/>
          </a:p>
          <a:p>
            <a:r>
              <a:rPr lang="en-US" dirty="0" smtClean="0">
                <a:solidFill>
                  <a:schemeClr val="bg1"/>
                </a:solidFill>
              </a:rPr>
              <a:t>Types of scene structure:</a:t>
            </a:r>
          </a:p>
          <a:p>
            <a:pPr lvl="1"/>
            <a:r>
              <a:rPr lang="en-US" dirty="0" smtClean="0">
                <a:solidFill>
                  <a:schemeClr val="bg1"/>
                </a:solidFill>
              </a:rPr>
              <a:t>Viewpoint</a:t>
            </a:r>
          </a:p>
          <a:p>
            <a:pPr lvl="1"/>
            <a:r>
              <a:rPr lang="en-US" dirty="0" smtClean="0">
                <a:solidFill>
                  <a:schemeClr val="bg1"/>
                </a:solidFill>
              </a:rPr>
              <a:t>Lighting/Time of day</a:t>
            </a:r>
          </a:p>
          <a:p>
            <a:pPr lvl="1"/>
            <a:r>
              <a:rPr lang="en-US" dirty="0" smtClean="0">
                <a:solidFill>
                  <a:schemeClr val="bg1"/>
                </a:solidFill>
              </a:rPr>
              <a:t>Spatial structure</a:t>
            </a:r>
          </a:p>
          <a:p>
            <a:pPr lvl="1"/>
            <a:endParaRPr lang="en-US" dirty="0" smtClean="0">
              <a:solidFill>
                <a:schemeClr val="bg1"/>
              </a:solidFill>
            </a:endParaRPr>
          </a:p>
          <a:p>
            <a:r>
              <a:rPr lang="en-US" dirty="0" smtClean="0">
                <a:solidFill>
                  <a:schemeClr val="bg1"/>
                </a:solidFill>
              </a:rPr>
              <a:t>Pixel Statistics:</a:t>
            </a:r>
          </a:p>
          <a:p>
            <a:pPr lvl="1"/>
            <a:r>
              <a:rPr lang="en-US" dirty="0" smtClean="0">
                <a:solidFill>
                  <a:schemeClr val="bg1"/>
                </a:solidFill>
              </a:rPr>
              <a:t>Tone/Color Cast</a:t>
            </a:r>
          </a:p>
          <a:p>
            <a:pPr lvl="1"/>
            <a:r>
              <a:rPr lang="en-US" dirty="0" smtClean="0">
                <a:solidFill>
                  <a:schemeClr val="bg1"/>
                </a:solidFill>
              </a:rPr>
              <a:t>Noise and Distortion Patterns</a:t>
            </a:r>
          </a:p>
          <a:p>
            <a:pPr lvl="1"/>
            <a:r>
              <a:rPr lang="en-US" dirty="0" smtClean="0">
                <a:solidFill>
                  <a:schemeClr val="bg1"/>
                </a:solidFill>
              </a:rPr>
              <a:t>Saturation</a:t>
            </a:r>
          </a:p>
          <a:p>
            <a:pPr lvl="1"/>
            <a:r>
              <a:rPr lang="en-US" dirty="0" smtClean="0">
                <a:solidFill>
                  <a:schemeClr val="bg1"/>
                </a:solidFill>
              </a:rPr>
              <a:t>Correlations between Color Channels</a:t>
            </a:r>
            <a:r>
              <a:rPr lang="en-US" dirty="0" smtClean="0"/>
              <a:t/>
            </a:r>
            <a:br>
              <a:rPr lang="en-US" dirty="0" smtClean="0"/>
            </a:br>
            <a:endParaRPr lang="en-US" dirty="0" smtClean="0"/>
          </a:p>
          <a:p>
            <a:pPr lvl="1"/>
            <a:endParaRPr lang="en-US" dirty="0" smtClean="0"/>
          </a:p>
          <a:p>
            <a:pPr marL="0" indent="0" algn="ctr">
              <a:buNone/>
            </a:pPr>
            <a:r>
              <a:rPr lang="en-US" dirty="0" smtClean="0">
                <a:solidFill>
                  <a:schemeClr val="bg1"/>
                </a:solidFill>
              </a:rPr>
              <a:t>What role does the sensor/camera model have?</a:t>
            </a:r>
            <a:endParaRPr lang="en-US" dirty="0">
              <a:solidFill>
                <a:schemeClr val="bg1"/>
              </a:solidFill>
            </a:endParaRPr>
          </a:p>
        </p:txBody>
      </p:sp>
      <p:pic>
        <p:nvPicPr>
          <p:cNvPr id="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559" t="1988" r="2297" b="33744"/>
          <a:stretch/>
        </p:blipFill>
        <p:spPr>
          <a:xfrm>
            <a:off x="6430281" y="1662548"/>
            <a:ext cx="5337544" cy="3221184"/>
          </a:xfrm>
          <a:prstGeom prst="rect">
            <a:avLst/>
          </a:prstGeom>
          <a:ln>
            <a:solidFill>
              <a:schemeClr val="tx1"/>
            </a:solidFill>
          </a:ln>
        </p:spPr>
      </p:pic>
      <p:sp>
        <p:nvSpPr>
          <p:cNvPr id="10" name="TextBox 9"/>
          <p:cNvSpPr txBox="1"/>
          <p:nvPr/>
        </p:nvSpPr>
        <p:spPr>
          <a:xfrm>
            <a:off x="9976947" y="4908051"/>
            <a:ext cx="1323045" cy="369332"/>
          </a:xfrm>
          <a:prstGeom prst="rect">
            <a:avLst/>
          </a:prstGeom>
          <a:noFill/>
        </p:spPr>
        <p:txBody>
          <a:bodyPr wrap="square" rtlCol="0">
            <a:spAutoFit/>
          </a:bodyPr>
          <a:lstStyle/>
          <a:p>
            <a:r>
              <a:rPr lang="en-US" dirty="0" smtClean="0"/>
              <a:t>Cityscapes</a:t>
            </a:r>
            <a:endParaRPr lang="en-US" baseline="30000" dirty="0"/>
          </a:p>
        </p:txBody>
      </p:sp>
      <p:sp>
        <p:nvSpPr>
          <p:cNvPr id="11" name="TextBox 10"/>
          <p:cNvSpPr txBox="1"/>
          <p:nvPr/>
        </p:nvSpPr>
        <p:spPr>
          <a:xfrm>
            <a:off x="7440729" y="4918230"/>
            <a:ext cx="1094799" cy="369332"/>
          </a:xfrm>
          <a:prstGeom prst="rect">
            <a:avLst/>
          </a:prstGeom>
          <a:noFill/>
        </p:spPr>
        <p:txBody>
          <a:bodyPr wrap="square" rtlCol="0">
            <a:spAutoFit/>
          </a:bodyPr>
          <a:lstStyle/>
          <a:p>
            <a:r>
              <a:rPr lang="en-US" dirty="0" smtClean="0"/>
              <a:t>KITTI</a:t>
            </a:r>
            <a:endParaRPr lang="en-US" baseline="30000" dirty="0"/>
          </a:p>
        </p:txBody>
      </p:sp>
      <p:sp>
        <p:nvSpPr>
          <p:cNvPr id="4" name="Slide Number Placeholder 3"/>
          <p:cNvSpPr>
            <a:spLocks noGrp="1"/>
          </p:cNvSpPr>
          <p:nvPr>
            <p:ph type="sldNum" sz="quarter" idx="12"/>
          </p:nvPr>
        </p:nvSpPr>
        <p:spPr/>
        <p:txBody>
          <a:bodyPr/>
          <a:lstStyle/>
          <a:p>
            <a:r>
              <a:rPr lang="en-US" dirty="0" smtClean="0"/>
              <a:t>4</a:t>
            </a:r>
            <a:endParaRPr lang="en-US" dirty="0"/>
          </a:p>
        </p:txBody>
      </p:sp>
      <p:sp>
        <p:nvSpPr>
          <p:cNvPr id="9" name="Rectangle 8"/>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latin typeface="+mj-lt"/>
              </a:rPr>
              <a:t>The Importance of a good training dataset</a:t>
            </a:r>
            <a:endParaRPr lang="en-US" sz="3600" dirty="0">
              <a:latin typeface="+mj-lt"/>
            </a:endParaRPr>
          </a:p>
        </p:txBody>
      </p:sp>
    </p:spTree>
    <p:extLst>
      <p:ext uri="{BB962C8B-B14F-4D97-AF65-F5344CB8AC3E}">
        <p14:creationId xmlns:p14="http://schemas.microsoft.com/office/powerpoint/2010/main" val="1136494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246700"/>
            <a:ext cx="6338456" cy="5403480"/>
          </a:xfrm>
        </p:spPr>
        <p:txBody>
          <a:bodyPr>
            <a:normAutofit fontScale="85000" lnSpcReduction="10000"/>
          </a:bodyPr>
          <a:lstStyle/>
          <a:p>
            <a:r>
              <a:rPr lang="en-US" dirty="0"/>
              <a:t>What visual information exists in real datasets?</a:t>
            </a:r>
          </a:p>
          <a:p>
            <a:endParaRPr lang="en-US" dirty="0"/>
          </a:p>
          <a:p>
            <a:r>
              <a:rPr lang="en-US" dirty="0" smtClean="0"/>
              <a:t>Types of scene structure:</a:t>
            </a:r>
          </a:p>
          <a:p>
            <a:pPr lvl="1"/>
            <a:r>
              <a:rPr lang="en-US" dirty="0" smtClean="0"/>
              <a:t>Viewpoint</a:t>
            </a:r>
          </a:p>
          <a:p>
            <a:pPr lvl="1"/>
            <a:r>
              <a:rPr lang="en-US" dirty="0"/>
              <a:t>Shadows (Lighting/Time of day)</a:t>
            </a:r>
          </a:p>
          <a:p>
            <a:pPr lvl="1"/>
            <a:r>
              <a:rPr lang="en-US" dirty="0" smtClean="0"/>
              <a:t>Buildings, Road, </a:t>
            </a:r>
            <a:r>
              <a:rPr lang="en-US" dirty="0" err="1" smtClean="0"/>
              <a:t>etc</a:t>
            </a:r>
            <a:r>
              <a:rPr lang="en-US" dirty="0" smtClean="0"/>
              <a:t> (Spatial structure)</a:t>
            </a:r>
          </a:p>
          <a:p>
            <a:pPr lvl="1"/>
            <a:endParaRPr lang="en-US" dirty="0" smtClean="0"/>
          </a:p>
          <a:p>
            <a:r>
              <a:rPr lang="en-US" dirty="0" smtClean="0">
                <a:solidFill>
                  <a:schemeClr val="bg1"/>
                </a:solidFill>
              </a:rPr>
              <a:t>Pixel Statistics:</a:t>
            </a:r>
          </a:p>
          <a:p>
            <a:pPr lvl="1"/>
            <a:r>
              <a:rPr lang="en-US" dirty="0" smtClean="0">
                <a:solidFill>
                  <a:schemeClr val="bg1"/>
                </a:solidFill>
              </a:rPr>
              <a:t>Tone/Color Cast</a:t>
            </a:r>
          </a:p>
          <a:p>
            <a:pPr lvl="1"/>
            <a:r>
              <a:rPr lang="en-US" dirty="0" smtClean="0">
                <a:solidFill>
                  <a:schemeClr val="bg1"/>
                </a:solidFill>
              </a:rPr>
              <a:t>Noise and Distortion Patterns</a:t>
            </a:r>
          </a:p>
          <a:p>
            <a:pPr lvl="1"/>
            <a:r>
              <a:rPr lang="en-US" dirty="0" smtClean="0">
                <a:solidFill>
                  <a:schemeClr val="bg1"/>
                </a:solidFill>
              </a:rPr>
              <a:t>Saturation</a:t>
            </a:r>
          </a:p>
          <a:p>
            <a:pPr lvl="1"/>
            <a:r>
              <a:rPr lang="en-US" dirty="0" smtClean="0">
                <a:solidFill>
                  <a:schemeClr val="bg1"/>
                </a:solidFill>
              </a:rPr>
              <a:t>Correlations between Color Channels</a:t>
            </a:r>
            <a:r>
              <a:rPr lang="en-US" dirty="0" smtClean="0"/>
              <a:t/>
            </a:r>
            <a:br>
              <a:rPr lang="en-US" dirty="0" smtClean="0"/>
            </a:br>
            <a:endParaRPr lang="en-US" dirty="0" smtClean="0"/>
          </a:p>
          <a:p>
            <a:pPr lvl="1"/>
            <a:endParaRPr lang="en-US" dirty="0" smtClean="0"/>
          </a:p>
          <a:p>
            <a:pPr marL="0" indent="0" algn="ctr">
              <a:buNone/>
            </a:pPr>
            <a:r>
              <a:rPr lang="en-US" dirty="0" smtClean="0">
                <a:solidFill>
                  <a:schemeClr val="bg1"/>
                </a:solidFill>
              </a:rPr>
              <a:t>What role does the sensor/camera model have?</a:t>
            </a:r>
            <a:endParaRPr lang="en-US" dirty="0">
              <a:solidFill>
                <a:schemeClr val="bg1"/>
              </a:solidFill>
            </a:endParaRPr>
          </a:p>
        </p:txBody>
      </p:sp>
      <p:pic>
        <p:nvPicPr>
          <p:cNvPr id="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559" t="1988" r="2297" b="33744"/>
          <a:stretch/>
        </p:blipFill>
        <p:spPr>
          <a:xfrm>
            <a:off x="6430281" y="1662548"/>
            <a:ext cx="5337544" cy="3221184"/>
          </a:xfrm>
          <a:prstGeom prst="rect">
            <a:avLst/>
          </a:prstGeom>
          <a:ln>
            <a:solidFill>
              <a:schemeClr val="tx1"/>
            </a:solidFill>
          </a:ln>
        </p:spPr>
      </p:pic>
      <p:sp>
        <p:nvSpPr>
          <p:cNvPr id="10" name="TextBox 9"/>
          <p:cNvSpPr txBox="1"/>
          <p:nvPr/>
        </p:nvSpPr>
        <p:spPr>
          <a:xfrm>
            <a:off x="9976947" y="4908051"/>
            <a:ext cx="1323045" cy="369332"/>
          </a:xfrm>
          <a:prstGeom prst="rect">
            <a:avLst/>
          </a:prstGeom>
          <a:noFill/>
        </p:spPr>
        <p:txBody>
          <a:bodyPr wrap="square" rtlCol="0">
            <a:spAutoFit/>
          </a:bodyPr>
          <a:lstStyle/>
          <a:p>
            <a:r>
              <a:rPr lang="en-US" dirty="0" smtClean="0"/>
              <a:t>Cityscapes</a:t>
            </a:r>
            <a:endParaRPr lang="en-US" baseline="30000" dirty="0"/>
          </a:p>
        </p:txBody>
      </p:sp>
      <p:sp>
        <p:nvSpPr>
          <p:cNvPr id="11" name="TextBox 10"/>
          <p:cNvSpPr txBox="1"/>
          <p:nvPr/>
        </p:nvSpPr>
        <p:spPr>
          <a:xfrm>
            <a:off x="7440729" y="4918230"/>
            <a:ext cx="1094799" cy="369332"/>
          </a:xfrm>
          <a:prstGeom prst="rect">
            <a:avLst/>
          </a:prstGeom>
          <a:noFill/>
        </p:spPr>
        <p:txBody>
          <a:bodyPr wrap="square" rtlCol="0">
            <a:spAutoFit/>
          </a:bodyPr>
          <a:lstStyle/>
          <a:p>
            <a:r>
              <a:rPr lang="en-US" dirty="0" smtClean="0"/>
              <a:t>KITTI</a:t>
            </a:r>
            <a:endParaRPr lang="en-US" baseline="30000" dirty="0"/>
          </a:p>
        </p:txBody>
      </p:sp>
      <p:sp>
        <p:nvSpPr>
          <p:cNvPr id="4" name="Slide Number Placeholder 3"/>
          <p:cNvSpPr>
            <a:spLocks noGrp="1"/>
          </p:cNvSpPr>
          <p:nvPr>
            <p:ph type="sldNum" sz="quarter" idx="12"/>
          </p:nvPr>
        </p:nvSpPr>
        <p:spPr/>
        <p:txBody>
          <a:bodyPr/>
          <a:lstStyle/>
          <a:p>
            <a:r>
              <a:rPr lang="en-US" dirty="0" smtClean="0"/>
              <a:t>4</a:t>
            </a:r>
            <a:endParaRPr lang="en-US" dirty="0"/>
          </a:p>
        </p:txBody>
      </p:sp>
      <p:sp>
        <p:nvSpPr>
          <p:cNvPr id="9" name="Rectangle 8"/>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latin typeface="+mj-lt"/>
              </a:rPr>
              <a:t>The Importance of a good training dataset</a:t>
            </a:r>
            <a:endParaRPr lang="en-US" sz="3600" dirty="0">
              <a:latin typeface="+mj-lt"/>
            </a:endParaRPr>
          </a:p>
        </p:txBody>
      </p:sp>
    </p:spTree>
    <p:extLst>
      <p:ext uri="{BB962C8B-B14F-4D97-AF65-F5344CB8AC3E}">
        <p14:creationId xmlns:p14="http://schemas.microsoft.com/office/powerpoint/2010/main" val="2075229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246700"/>
            <a:ext cx="6338456" cy="5403480"/>
          </a:xfrm>
        </p:spPr>
        <p:txBody>
          <a:bodyPr>
            <a:normAutofit fontScale="85000" lnSpcReduction="10000"/>
          </a:bodyPr>
          <a:lstStyle/>
          <a:p>
            <a:r>
              <a:rPr lang="en-US" dirty="0"/>
              <a:t>What visual information exists in real datasets?</a:t>
            </a:r>
          </a:p>
          <a:p>
            <a:endParaRPr lang="en-US" dirty="0"/>
          </a:p>
          <a:p>
            <a:r>
              <a:rPr lang="en-US" dirty="0" smtClean="0"/>
              <a:t>Types of scene structure:</a:t>
            </a:r>
          </a:p>
          <a:p>
            <a:pPr lvl="1"/>
            <a:r>
              <a:rPr lang="en-US" dirty="0" smtClean="0"/>
              <a:t>Viewpoint</a:t>
            </a:r>
          </a:p>
          <a:p>
            <a:pPr lvl="1"/>
            <a:r>
              <a:rPr lang="en-US" dirty="0" smtClean="0"/>
              <a:t>Shadows (Lighting/Time of day)</a:t>
            </a:r>
          </a:p>
          <a:p>
            <a:pPr lvl="1"/>
            <a:r>
              <a:rPr lang="en-US" dirty="0"/>
              <a:t>Buildings, Road, </a:t>
            </a:r>
            <a:r>
              <a:rPr lang="en-US" dirty="0" err="1"/>
              <a:t>etc</a:t>
            </a:r>
            <a:r>
              <a:rPr lang="en-US" dirty="0"/>
              <a:t> (Spatial structure)</a:t>
            </a:r>
          </a:p>
          <a:p>
            <a:pPr lvl="1"/>
            <a:endParaRPr lang="en-US" dirty="0" smtClean="0"/>
          </a:p>
          <a:p>
            <a:r>
              <a:rPr lang="en-US" dirty="0" smtClean="0"/>
              <a:t>Pixel Statistics:</a:t>
            </a:r>
          </a:p>
          <a:p>
            <a:pPr lvl="1"/>
            <a:r>
              <a:rPr lang="en-US" dirty="0" smtClean="0"/>
              <a:t>Tone/Color Cast</a:t>
            </a:r>
          </a:p>
          <a:p>
            <a:pPr lvl="1"/>
            <a:r>
              <a:rPr lang="en-US" dirty="0" smtClean="0"/>
              <a:t>Noise and Distortion Patterns</a:t>
            </a:r>
          </a:p>
          <a:p>
            <a:pPr lvl="1"/>
            <a:r>
              <a:rPr lang="en-US" dirty="0" smtClean="0"/>
              <a:t>Saturation/Exposure</a:t>
            </a:r>
          </a:p>
          <a:p>
            <a:pPr lvl="1"/>
            <a:r>
              <a:rPr lang="en-US" dirty="0" smtClean="0">
                <a:solidFill>
                  <a:schemeClr val="bg1"/>
                </a:solidFill>
              </a:rPr>
              <a:t>Correlations between Color Channels</a:t>
            </a:r>
            <a:br>
              <a:rPr lang="en-US" dirty="0" smtClean="0">
                <a:solidFill>
                  <a:schemeClr val="bg1"/>
                </a:solidFill>
              </a:rPr>
            </a:br>
            <a:endParaRPr lang="en-US" dirty="0" smtClean="0">
              <a:solidFill>
                <a:schemeClr val="bg1"/>
              </a:solidFill>
            </a:endParaRPr>
          </a:p>
          <a:p>
            <a:pPr lvl="1"/>
            <a:endParaRPr lang="en-US" dirty="0" smtClean="0"/>
          </a:p>
          <a:p>
            <a:pPr marL="0" indent="0" algn="ctr">
              <a:buNone/>
            </a:pPr>
            <a:r>
              <a:rPr lang="en-US" dirty="0" smtClean="0">
                <a:solidFill>
                  <a:schemeClr val="bg1"/>
                </a:solidFill>
              </a:rPr>
              <a:t>What role does the sensor/camera model have?</a:t>
            </a:r>
            <a:endParaRPr lang="en-US" dirty="0">
              <a:solidFill>
                <a:schemeClr val="bg1"/>
              </a:solidFill>
            </a:endParaRPr>
          </a:p>
        </p:txBody>
      </p:sp>
      <p:pic>
        <p:nvPicPr>
          <p:cNvPr id="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559" t="1988" r="2297" b="33744"/>
          <a:stretch/>
        </p:blipFill>
        <p:spPr>
          <a:xfrm>
            <a:off x="6430281" y="1662548"/>
            <a:ext cx="5337544" cy="3221184"/>
          </a:xfrm>
          <a:prstGeom prst="rect">
            <a:avLst/>
          </a:prstGeom>
          <a:ln>
            <a:solidFill>
              <a:schemeClr val="tx1"/>
            </a:solidFill>
          </a:ln>
        </p:spPr>
      </p:pic>
      <p:sp>
        <p:nvSpPr>
          <p:cNvPr id="10" name="TextBox 9"/>
          <p:cNvSpPr txBox="1"/>
          <p:nvPr/>
        </p:nvSpPr>
        <p:spPr>
          <a:xfrm>
            <a:off x="9976947" y="4908051"/>
            <a:ext cx="1323045" cy="369332"/>
          </a:xfrm>
          <a:prstGeom prst="rect">
            <a:avLst/>
          </a:prstGeom>
          <a:noFill/>
        </p:spPr>
        <p:txBody>
          <a:bodyPr wrap="square" rtlCol="0">
            <a:spAutoFit/>
          </a:bodyPr>
          <a:lstStyle/>
          <a:p>
            <a:r>
              <a:rPr lang="en-US" dirty="0" smtClean="0"/>
              <a:t>Cityscapes</a:t>
            </a:r>
            <a:endParaRPr lang="en-US" baseline="30000" dirty="0"/>
          </a:p>
        </p:txBody>
      </p:sp>
      <p:sp>
        <p:nvSpPr>
          <p:cNvPr id="11" name="TextBox 10"/>
          <p:cNvSpPr txBox="1"/>
          <p:nvPr/>
        </p:nvSpPr>
        <p:spPr>
          <a:xfrm>
            <a:off x="7440729" y="4918230"/>
            <a:ext cx="1094799" cy="369332"/>
          </a:xfrm>
          <a:prstGeom prst="rect">
            <a:avLst/>
          </a:prstGeom>
          <a:noFill/>
        </p:spPr>
        <p:txBody>
          <a:bodyPr wrap="square" rtlCol="0">
            <a:spAutoFit/>
          </a:bodyPr>
          <a:lstStyle/>
          <a:p>
            <a:r>
              <a:rPr lang="en-US" dirty="0" smtClean="0"/>
              <a:t>KITTI</a:t>
            </a:r>
            <a:endParaRPr lang="en-US" baseline="30000" dirty="0"/>
          </a:p>
        </p:txBody>
      </p:sp>
      <p:sp>
        <p:nvSpPr>
          <p:cNvPr id="4" name="Slide Number Placeholder 3"/>
          <p:cNvSpPr>
            <a:spLocks noGrp="1"/>
          </p:cNvSpPr>
          <p:nvPr>
            <p:ph type="sldNum" sz="quarter" idx="12"/>
          </p:nvPr>
        </p:nvSpPr>
        <p:spPr/>
        <p:txBody>
          <a:bodyPr/>
          <a:lstStyle/>
          <a:p>
            <a:r>
              <a:rPr lang="en-US" dirty="0" smtClean="0"/>
              <a:t>4</a:t>
            </a:r>
            <a:endParaRPr lang="en-US" dirty="0"/>
          </a:p>
        </p:txBody>
      </p:sp>
      <p:sp>
        <p:nvSpPr>
          <p:cNvPr id="9" name="Rectangle 8"/>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latin typeface="+mj-lt"/>
              </a:rPr>
              <a:t>The Importance of a good training dataset</a:t>
            </a:r>
            <a:endParaRPr lang="en-US" sz="3600" dirty="0">
              <a:latin typeface="+mj-lt"/>
            </a:endParaRPr>
          </a:p>
        </p:txBody>
      </p:sp>
    </p:spTree>
    <p:extLst>
      <p:ext uri="{BB962C8B-B14F-4D97-AF65-F5344CB8AC3E}">
        <p14:creationId xmlns:p14="http://schemas.microsoft.com/office/powerpoint/2010/main" val="421069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p:cNvSpPr/>
          <p:nvPr/>
        </p:nvSpPr>
        <p:spPr>
          <a:xfrm>
            <a:off x="3605892" y="1617595"/>
            <a:ext cx="4114800" cy="41148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4480210" y="1043439"/>
            <a:ext cx="2579813" cy="584775"/>
          </a:xfrm>
          <a:prstGeom prst="rect">
            <a:avLst/>
          </a:prstGeom>
          <a:noFill/>
        </p:spPr>
        <p:txBody>
          <a:bodyPr wrap="square" rtlCol="0">
            <a:spAutoFit/>
          </a:bodyPr>
          <a:lstStyle/>
          <a:p>
            <a:r>
              <a:rPr lang="en-US" sz="3200" dirty="0" smtClean="0"/>
              <a:t>REAL WORLD</a:t>
            </a:r>
            <a:endParaRPr lang="en-US" sz="3200" dirty="0"/>
          </a:p>
        </p:txBody>
      </p:sp>
      <p:sp>
        <p:nvSpPr>
          <p:cNvPr id="99" name="Slide Number Placeholder 98"/>
          <p:cNvSpPr>
            <a:spLocks noGrp="1"/>
          </p:cNvSpPr>
          <p:nvPr>
            <p:ph type="sldNum" sz="quarter" idx="12"/>
          </p:nvPr>
        </p:nvSpPr>
        <p:spPr/>
        <p:txBody>
          <a:bodyPr/>
          <a:lstStyle/>
          <a:p>
            <a:r>
              <a:rPr lang="en-US" dirty="0" smtClean="0"/>
              <a:t>5</a:t>
            </a:r>
            <a:endParaRPr lang="en-US" dirty="0"/>
          </a:p>
        </p:txBody>
      </p:sp>
      <p:sp>
        <p:nvSpPr>
          <p:cNvPr id="7" name="Rectangle 6"/>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latin typeface="+mj-lt"/>
              </a:rPr>
              <a:t>The Importance of a good training dataset</a:t>
            </a:r>
            <a:endParaRPr lang="en-US" sz="3600" dirty="0">
              <a:latin typeface="+mj-lt"/>
            </a:endParaRPr>
          </a:p>
        </p:txBody>
      </p:sp>
    </p:spTree>
    <p:extLst>
      <p:ext uri="{BB962C8B-B14F-4D97-AF65-F5344CB8AC3E}">
        <p14:creationId xmlns:p14="http://schemas.microsoft.com/office/powerpoint/2010/main" val="16159637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p:cNvSpPr/>
          <p:nvPr/>
        </p:nvSpPr>
        <p:spPr>
          <a:xfrm>
            <a:off x="3605892" y="1617595"/>
            <a:ext cx="4114800" cy="41148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4480210" y="1043439"/>
            <a:ext cx="2579813" cy="584775"/>
          </a:xfrm>
          <a:prstGeom prst="rect">
            <a:avLst/>
          </a:prstGeom>
          <a:noFill/>
        </p:spPr>
        <p:txBody>
          <a:bodyPr wrap="square" rtlCol="0">
            <a:spAutoFit/>
          </a:bodyPr>
          <a:lstStyle/>
          <a:p>
            <a:r>
              <a:rPr lang="en-US" sz="3200" dirty="0" smtClean="0"/>
              <a:t>REAL WORLD</a:t>
            </a:r>
            <a:endParaRPr lang="en-US" sz="3200" dirty="0"/>
          </a:p>
        </p:txBody>
      </p:sp>
      <p:cxnSp>
        <p:nvCxnSpPr>
          <p:cNvPr id="42" name="Straight Arrow Connector 41"/>
          <p:cNvCxnSpPr>
            <a:stCxn id="34" idx="3"/>
            <a:endCxn id="86" idx="1"/>
          </p:cNvCxnSpPr>
          <p:nvPr/>
        </p:nvCxnSpPr>
        <p:spPr>
          <a:xfrm>
            <a:off x="3421310" y="2039227"/>
            <a:ext cx="868709" cy="1088462"/>
          </a:xfrm>
          <a:prstGeom prst="straightConnector1">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543" y="1558636"/>
            <a:ext cx="1708767" cy="961182"/>
          </a:xfrm>
          <a:prstGeom prst="rect">
            <a:avLst/>
          </a:prstGeom>
          <a:ln>
            <a:solidFill>
              <a:schemeClr val="tx1"/>
            </a:solidFill>
          </a:ln>
        </p:spPr>
      </p:pic>
      <p:grpSp>
        <p:nvGrpSpPr>
          <p:cNvPr id="76" name="Group 75"/>
          <p:cNvGrpSpPr/>
          <p:nvPr/>
        </p:nvGrpSpPr>
        <p:grpSpPr>
          <a:xfrm>
            <a:off x="5689874" y="1894046"/>
            <a:ext cx="1005840" cy="1005840"/>
            <a:chOff x="6294475" y="1190849"/>
            <a:chExt cx="1371600" cy="1371600"/>
          </a:xfrm>
        </p:grpSpPr>
        <p:sp>
          <p:nvSpPr>
            <p:cNvPr id="33" name="Oval 32"/>
            <p:cNvSpPr/>
            <p:nvPr/>
          </p:nvSpPr>
          <p:spPr>
            <a:xfrm>
              <a:off x="6294475" y="1190849"/>
              <a:ext cx="1371600" cy="1371600"/>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6527108" y="1611975"/>
              <a:ext cx="1114009" cy="545605"/>
            </a:xfrm>
            <a:prstGeom prst="rect">
              <a:avLst/>
            </a:prstGeom>
            <a:noFill/>
          </p:spPr>
          <p:txBody>
            <a:bodyPr wrap="square" rtlCol="0">
              <a:spAutoFit/>
            </a:bodyPr>
            <a:lstStyle/>
            <a:p>
              <a:r>
                <a:rPr lang="en-US" sz="2000" dirty="0" smtClean="0"/>
                <a:t>KITTI</a:t>
              </a:r>
              <a:endParaRPr lang="en-US" sz="2000" dirty="0"/>
            </a:p>
          </p:txBody>
        </p:sp>
      </p:grpSp>
      <p:grpSp>
        <p:nvGrpSpPr>
          <p:cNvPr id="77" name="Group 76"/>
          <p:cNvGrpSpPr/>
          <p:nvPr/>
        </p:nvGrpSpPr>
        <p:grpSpPr>
          <a:xfrm>
            <a:off x="5289541" y="2822443"/>
            <a:ext cx="1828800" cy="1828800"/>
            <a:chOff x="7258493" y="3593303"/>
            <a:chExt cx="1828800" cy="1828800"/>
          </a:xfrm>
        </p:grpSpPr>
        <p:sp>
          <p:nvSpPr>
            <p:cNvPr id="48" name="Oval 47"/>
            <p:cNvSpPr/>
            <p:nvPr/>
          </p:nvSpPr>
          <p:spPr>
            <a:xfrm>
              <a:off x="7258493" y="3593303"/>
              <a:ext cx="1828800" cy="18288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7564762" y="4318083"/>
              <a:ext cx="1323045" cy="400110"/>
            </a:xfrm>
            <a:prstGeom prst="rect">
              <a:avLst/>
            </a:prstGeom>
            <a:noFill/>
          </p:spPr>
          <p:txBody>
            <a:bodyPr wrap="square" rtlCol="0">
              <a:spAutoFit/>
            </a:bodyPr>
            <a:lstStyle/>
            <a:p>
              <a:r>
                <a:rPr lang="en-US" sz="2000" dirty="0" smtClean="0"/>
                <a:t>Cityscapes</a:t>
              </a:r>
              <a:endParaRPr lang="en-US" sz="2000" dirty="0"/>
            </a:p>
          </p:txBody>
        </p:sp>
      </p:grpSp>
      <p:cxnSp>
        <p:nvCxnSpPr>
          <p:cNvPr id="57" name="Straight Arrow Connector 56"/>
          <p:cNvCxnSpPr>
            <a:endCxn id="47" idx="2"/>
          </p:cNvCxnSpPr>
          <p:nvPr/>
        </p:nvCxnSpPr>
        <p:spPr>
          <a:xfrm flipV="1">
            <a:off x="2825359" y="3842379"/>
            <a:ext cx="1151867" cy="496188"/>
          </a:xfrm>
          <a:prstGeom prst="straightConnector1">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33" idx="6"/>
          </p:cNvCxnSpPr>
          <p:nvPr/>
        </p:nvCxnSpPr>
        <p:spPr>
          <a:xfrm flipH="1">
            <a:off x="6695714" y="2119745"/>
            <a:ext cx="1700140" cy="277221"/>
          </a:xfrm>
          <a:prstGeom prst="straightConnector1">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flipV="1">
            <a:off x="6988629" y="4114800"/>
            <a:ext cx="1674980" cy="388088"/>
          </a:xfrm>
          <a:prstGeom prst="straightConnector1">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1624850" y="3241963"/>
            <a:ext cx="1596330" cy="1951748"/>
            <a:chOff x="419506" y="3897313"/>
            <a:chExt cx="2284054" cy="2418617"/>
          </a:xfrm>
        </p:grpSpPr>
        <p:pic>
          <p:nvPicPr>
            <p:cNvPr id="29" name="Picture 28"/>
            <p:cNvPicPr>
              <a:picLocks noChangeAspect="1"/>
            </p:cNvPicPr>
            <p:nvPr/>
          </p:nvPicPr>
          <p:blipFill rotWithShape="1">
            <a:blip r:embed="rId4">
              <a:extLst>
                <a:ext uri="{28A0092B-C50C-407E-A947-70E740481C1C}">
                  <a14:useLocalDpi xmlns:a14="http://schemas.microsoft.com/office/drawing/2010/main" val="0"/>
                </a:ext>
              </a:extLst>
            </a:blip>
            <a:srcRect l="948" t="11200" r="13759" b="23008"/>
            <a:stretch/>
          </p:blipFill>
          <p:spPr>
            <a:xfrm>
              <a:off x="419506" y="5218650"/>
              <a:ext cx="1899138" cy="1097280"/>
            </a:xfrm>
            <a:prstGeom prst="rect">
              <a:avLst/>
            </a:prstGeom>
            <a:ln>
              <a:solidFill>
                <a:schemeClr val="tx1"/>
              </a:solidFill>
            </a:ln>
          </p:spPr>
        </p:pic>
        <p:pic>
          <p:nvPicPr>
            <p:cNvPr id="32" name="Picture 31"/>
            <p:cNvPicPr>
              <a:picLocks noChangeAspect="1"/>
            </p:cNvPicPr>
            <p:nvPr/>
          </p:nvPicPr>
          <p:blipFill rotWithShape="1">
            <a:blip r:embed="rId5">
              <a:extLst>
                <a:ext uri="{28A0092B-C50C-407E-A947-70E740481C1C}">
                  <a14:useLocalDpi xmlns:a14="http://schemas.microsoft.com/office/drawing/2010/main" val="0"/>
                </a:ext>
              </a:extLst>
            </a:blip>
            <a:srcRect t="5742" b="11579"/>
            <a:stretch/>
          </p:blipFill>
          <p:spPr>
            <a:xfrm>
              <a:off x="1376413" y="4650776"/>
              <a:ext cx="1327147" cy="1097280"/>
            </a:xfrm>
            <a:prstGeom prst="rect">
              <a:avLst/>
            </a:prstGeom>
            <a:ln>
              <a:solidFill>
                <a:schemeClr val="tx1"/>
              </a:solidFill>
            </a:ln>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l="9390" t="14378" r="18944" b="9140"/>
            <a:stretch/>
          </p:blipFill>
          <p:spPr>
            <a:xfrm>
              <a:off x="624907" y="3897313"/>
              <a:ext cx="1531086" cy="1097280"/>
            </a:xfrm>
            <a:prstGeom prst="rect">
              <a:avLst/>
            </a:prstGeom>
            <a:ln>
              <a:solidFill>
                <a:schemeClr val="tx1"/>
              </a:solidFill>
            </a:ln>
          </p:spPr>
        </p:pic>
      </p:grpSp>
      <p:grpSp>
        <p:nvGrpSpPr>
          <p:cNvPr id="91" name="Group 90"/>
          <p:cNvGrpSpPr/>
          <p:nvPr/>
        </p:nvGrpSpPr>
        <p:grpSpPr>
          <a:xfrm>
            <a:off x="8034838" y="3429001"/>
            <a:ext cx="1670272" cy="1973304"/>
            <a:chOff x="8803765" y="3827721"/>
            <a:chExt cx="2147777" cy="2339162"/>
          </a:xfrm>
        </p:grpSpPr>
        <p:pic>
          <p:nvPicPr>
            <p:cNvPr id="72" name="Content Placeholder 3"/>
            <p:cNvPicPr>
              <a:picLocks/>
            </p:cNvPicPr>
            <p:nvPr/>
          </p:nvPicPr>
          <p:blipFill rotWithShape="1">
            <a:blip r:embed="rId7">
              <a:extLst>
                <a:ext uri="{28A0092B-C50C-407E-A947-70E740481C1C}">
                  <a14:useLocalDpi xmlns:a14="http://schemas.microsoft.com/office/drawing/2010/main" val="0"/>
                </a:ext>
              </a:extLst>
            </a:blip>
            <a:srcRect l="50005" t="2916" r="2220" b="67775"/>
            <a:stretch/>
          </p:blipFill>
          <p:spPr>
            <a:xfrm>
              <a:off x="8867559" y="3827721"/>
              <a:ext cx="1828800" cy="914400"/>
            </a:xfrm>
            <a:prstGeom prst="rect">
              <a:avLst/>
            </a:prstGeom>
            <a:ln>
              <a:solidFill>
                <a:schemeClr val="tx1">
                  <a:lumMod val="95000"/>
                  <a:lumOff val="5000"/>
                </a:schemeClr>
              </a:solidFill>
            </a:ln>
          </p:spPr>
        </p:pic>
        <p:pic>
          <p:nvPicPr>
            <p:cNvPr id="73" name="Content Placeholder 3"/>
            <p:cNvPicPr>
              <a:picLocks/>
            </p:cNvPicPr>
            <p:nvPr/>
          </p:nvPicPr>
          <p:blipFill rotWithShape="1">
            <a:blip r:embed="rId7">
              <a:extLst>
                <a:ext uri="{28A0092B-C50C-407E-A947-70E740481C1C}">
                  <a14:useLocalDpi xmlns:a14="http://schemas.microsoft.com/office/drawing/2010/main" val="0"/>
                </a:ext>
              </a:extLst>
            </a:blip>
            <a:srcRect l="50740" t="36702" r="4792" b="36431"/>
            <a:stretch/>
          </p:blipFill>
          <p:spPr>
            <a:xfrm>
              <a:off x="9122742" y="4423145"/>
              <a:ext cx="1828800" cy="914400"/>
            </a:xfrm>
            <a:prstGeom prst="rect">
              <a:avLst/>
            </a:prstGeom>
            <a:ln>
              <a:solidFill>
                <a:schemeClr val="tx1">
                  <a:lumMod val="95000"/>
                  <a:lumOff val="5000"/>
                </a:schemeClr>
              </a:solidFill>
            </a:ln>
          </p:spPr>
        </p:pic>
        <p:pic>
          <p:nvPicPr>
            <p:cNvPr id="74" name="Content Placeholder 3"/>
            <p:cNvPicPr>
              <a:picLocks/>
            </p:cNvPicPr>
            <p:nvPr/>
          </p:nvPicPr>
          <p:blipFill rotWithShape="1">
            <a:blip r:embed="rId7">
              <a:extLst>
                <a:ext uri="{28A0092B-C50C-407E-A947-70E740481C1C}">
                  <a14:useLocalDpi xmlns:a14="http://schemas.microsoft.com/office/drawing/2010/main" val="0"/>
                </a:ext>
              </a:extLst>
            </a:blip>
            <a:srcRect l="51108" t="66419" r="5159" b="3459"/>
            <a:stretch/>
          </p:blipFill>
          <p:spPr>
            <a:xfrm>
              <a:off x="8803765" y="5252483"/>
              <a:ext cx="1828800" cy="914400"/>
            </a:xfrm>
            <a:prstGeom prst="rect">
              <a:avLst/>
            </a:prstGeom>
            <a:ln>
              <a:solidFill>
                <a:schemeClr val="tx1">
                  <a:lumMod val="95000"/>
                  <a:lumOff val="5000"/>
                </a:schemeClr>
              </a:solidFill>
            </a:ln>
          </p:spPr>
        </p:pic>
      </p:grpSp>
      <p:grpSp>
        <p:nvGrpSpPr>
          <p:cNvPr id="93" name="Group 92"/>
          <p:cNvGrpSpPr/>
          <p:nvPr/>
        </p:nvGrpSpPr>
        <p:grpSpPr>
          <a:xfrm>
            <a:off x="3786067" y="3385179"/>
            <a:ext cx="1323045" cy="914400"/>
            <a:chOff x="3661377" y="4320362"/>
            <a:chExt cx="1323045" cy="914400"/>
          </a:xfrm>
        </p:grpSpPr>
        <p:sp>
          <p:nvSpPr>
            <p:cNvPr id="47" name="Oval 46"/>
            <p:cNvSpPr/>
            <p:nvPr/>
          </p:nvSpPr>
          <p:spPr>
            <a:xfrm>
              <a:off x="3852536" y="4320362"/>
              <a:ext cx="914400" cy="91440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661377" y="4419597"/>
              <a:ext cx="1323045" cy="707886"/>
            </a:xfrm>
            <a:prstGeom prst="rect">
              <a:avLst/>
            </a:prstGeom>
            <a:noFill/>
          </p:spPr>
          <p:txBody>
            <a:bodyPr wrap="square" rtlCol="0">
              <a:spAutoFit/>
            </a:bodyPr>
            <a:lstStyle/>
            <a:p>
              <a:pPr algn="ctr"/>
              <a:r>
                <a:rPr lang="en-US" sz="2000" dirty="0" smtClean="0"/>
                <a:t>Truck Images</a:t>
              </a:r>
              <a:endParaRPr lang="en-US" sz="2000" dirty="0"/>
            </a:p>
          </p:txBody>
        </p:sp>
      </p:grpSp>
      <p:sp>
        <p:nvSpPr>
          <p:cNvPr id="86" name="Oval 85"/>
          <p:cNvSpPr/>
          <p:nvPr/>
        </p:nvSpPr>
        <p:spPr>
          <a:xfrm>
            <a:off x="4265105" y="3102775"/>
            <a:ext cx="170121" cy="170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9752310" y="4103846"/>
            <a:ext cx="2211573" cy="400110"/>
          </a:xfrm>
          <a:prstGeom prst="rect">
            <a:avLst/>
          </a:prstGeom>
          <a:noFill/>
        </p:spPr>
        <p:txBody>
          <a:bodyPr wrap="square" rtlCol="0">
            <a:spAutoFit/>
          </a:bodyPr>
          <a:lstStyle/>
          <a:p>
            <a:r>
              <a:rPr lang="en-US" sz="2000" smtClean="0"/>
              <a:t>Cityscapes</a:t>
            </a:r>
            <a:endParaRPr lang="en-US" sz="2000" dirty="0"/>
          </a:p>
        </p:txBody>
      </p:sp>
      <p:sp>
        <p:nvSpPr>
          <p:cNvPr id="95" name="TextBox 94"/>
          <p:cNvSpPr txBox="1"/>
          <p:nvPr/>
        </p:nvSpPr>
        <p:spPr>
          <a:xfrm>
            <a:off x="9910349" y="1700564"/>
            <a:ext cx="2211573" cy="400110"/>
          </a:xfrm>
          <a:prstGeom prst="rect">
            <a:avLst/>
          </a:prstGeom>
          <a:noFill/>
        </p:spPr>
        <p:txBody>
          <a:bodyPr wrap="square" rtlCol="0">
            <a:spAutoFit/>
          </a:bodyPr>
          <a:lstStyle/>
          <a:p>
            <a:r>
              <a:rPr lang="en-US" sz="2000" smtClean="0"/>
              <a:t>KITTI</a:t>
            </a:r>
            <a:endParaRPr lang="en-US" sz="2000" dirty="0"/>
          </a:p>
        </p:txBody>
      </p:sp>
      <p:sp>
        <p:nvSpPr>
          <p:cNvPr id="96" name="TextBox 95"/>
          <p:cNvSpPr txBox="1"/>
          <p:nvPr/>
        </p:nvSpPr>
        <p:spPr>
          <a:xfrm>
            <a:off x="777141" y="3535165"/>
            <a:ext cx="2211573" cy="707886"/>
          </a:xfrm>
          <a:prstGeom prst="rect">
            <a:avLst/>
          </a:prstGeom>
          <a:noFill/>
        </p:spPr>
        <p:txBody>
          <a:bodyPr wrap="square" rtlCol="0">
            <a:spAutoFit/>
          </a:bodyPr>
          <a:lstStyle/>
          <a:p>
            <a:r>
              <a:rPr lang="en-US" sz="2000" smtClean="0"/>
              <a:t>White </a:t>
            </a:r>
            <a:br>
              <a:rPr lang="en-US" sz="2000" smtClean="0"/>
            </a:br>
            <a:r>
              <a:rPr lang="en-US" sz="2000" smtClean="0"/>
              <a:t>Trucks</a:t>
            </a:r>
            <a:endParaRPr lang="en-US" sz="2000" dirty="0"/>
          </a:p>
        </p:txBody>
      </p:sp>
      <p:sp>
        <p:nvSpPr>
          <p:cNvPr id="97" name="TextBox 96"/>
          <p:cNvSpPr txBox="1"/>
          <p:nvPr/>
        </p:nvSpPr>
        <p:spPr>
          <a:xfrm>
            <a:off x="685475" y="1158949"/>
            <a:ext cx="3196857" cy="400110"/>
          </a:xfrm>
          <a:prstGeom prst="rect">
            <a:avLst/>
          </a:prstGeom>
          <a:noFill/>
        </p:spPr>
        <p:txBody>
          <a:bodyPr wrap="square" rtlCol="0">
            <a:spAutoFit/>
          </a:bodyPr>
          <a:lstStyle/>
          <a:p>
            <a:r>
              <a:rPr lang="en-US" sz="2000" dirty="0" smtClean="0"/>
              <a:t>Over Exposed White Truck</a:t>
            </a:r>
            <a:endParaRPr lang="en-US" sz="2000" dirty="0"/>
          </a:p>
        </p:txBody>
      </p:sp>
      <p:sp>
        <p:nvSpPr>
          <p:cNvPr id="99" name="Slide Number Placeholder 98"/>
          <p:cNvSpPr>
            <a:spLocks noGrp="1"/>
          </p:cNvSpPr>
          <p:nvPr>
            <p:ph type="sldNum" sz="quarter" idx="12"/>
          </p:nvPr>
        </p:nvSpPr>
        <p:spPr/>
        <p:txBody>
          <a:bodyPr/>
          <a:lstStyle/>
          <a:p>
            <a:r>
              <a:rPr lang="en-US" dirty="0" smtClean="0"/>
              <a:t>5</a:t>
            </a:r>
            <a:endParaRPr lang="en-US" dirty="0"/>
          </a:p>
        </p:txBody>
      </p:sp>
      <p:grpSp>
        <p:nvGrpSpPr>
          <p:cNvPr id="90" name="Group 89"/>
          <p:cNvGrpSpPr/>
          <p:nvPr/>
        </p:nvGrpSpPr>
        <p:grpSpPr>
          <a:xfrm>
            <a:off x="7691695" y="1163782"/>
            <a:ext cx="2054977" cy="1598264"/>
            <a:chOff x="8144546" y="1339700"/>
            <a:chExt cx="2700671" cy="1871331"/>
          </a:xfrm>
        </p:grpSpPr>
        <p:pic>
          <p:nvPicPr>
            <p:cNvPr id="51" name="Content Placeholder 3"/>
            <p:cNvPicPr>
              <a:picLocks/>
            </p:cNvPicPr>
            <p:nvPr/>
          </p:nvPicPr>
          <p:blipFill rotWithShape="1">
            <a:blip r:embed="rId7">
              <a:extLst>
                <a:ext uri="{28A0092B-C50C-407E-A947-70E740481C1C}">
                  <a14:useLocalDpi xmlns:a14="http://schemas.microsoft.com/office/drawing/2010/main" val="0"/>
                </a:ext>
              </a:extLst>
            </a:blip>
            <a:srcRect l="1863" t="2509" r="49994" b="70218"/>
            <a:stretch/>
          </p:blipFill>
          <p:spPr>
            <a:xfrm>
              <a:off x="8739968" y="2296631"/>
              <a:ext cx="1828800" cy="914400"/>
            </a:xfrm>
            <a:prstGeom prst="rect">
              <a:avLst/>
            </a:prstGeom>
            <a:ln>
              <a:solidFill>
                <a:schemeClr val="tx1">
                  <a:lumMod val="95000"/>
                  <a:lumOff val="5000"/>
                </a:schemeClr>
              </a:solidFill>
            </a:ln>
          </p:spPr>
        </p:pic>
        <p:pic>
          <p:nvPicPr>
            <p:cNvPr id="52" name="Content Placeholder 3"/>
            <p:cNvPicPr>
              <a:picLocks/>
            </p:cNvPicPr>
            <p:nvPr/>
          </p:nvPicPr>
          <p:blipFill rotWithShape="1">
            <a:blip r:embed="rId7">
              <a:extLst>
                <a:ext uri="{28A0092B-C50C-407E-A947-70E740481C1C}">
                  <a14:useLocalDpi xmlns:a14="http://schemas.microsoft.com/office/drawing/2010/main" val="0"/>
                </a:ext>
              </a:extLst>
            </a:blip>
            <a:srcRect l="2282" t="35092" r="49628" b="38875"/>
            <a:stretch/>
          </p:blipFill>
          <p:spPr>
            <a:xfrm>
              <a:off x="8144546" y="1531086"/>
              <a:ext cx="1828800" cy="914400"/>
            </a:xfrm>
            <a:prstGeom prst="rect">
              <a:avLst/>
            </a:prstGeom>
            <a:ln>
              <a:solidFill>
                <a:schemeClr val="tx1">
                  <a:lumMod val="95000"/>
                  <a:lumOff val="5000"/>
                </a:schemeClr>
              </a:solidFill>
            </a:ln>
          </p:spPr>
        </p:pic>
        <p:pic>
          <p:nvPicPr>
            <p:cNvPr id="53" name="Content Placeholder 3"/>
            <p:cNvPicPr>
              <a:picLocks noChangeAspect="1"/>
            </p:cNvPicPr>
            <p:nvPr/>
          </p:nvPicPr>
          <p:blipFill rotWithShape="1">
            <a:blip r:embed="rId7">
              <a:extLst>
                <a:ext uri="{28A0092B-C50C-407E-A947-70E740481C1C}">
                  <a14:useLocalDpi xmlns:a14="http://schemas.microsoft.com/office/drawing/2010/main" val="0"/>
                </a:ext>
              </a:extLst>
            </a:blip>
            <a:srcRect l="1128" t="66825" r="49994" b="6309"/>
            <a:stretch/>
          </p:blipFill>
          <p:spPr>
            <a:xfrm>
              <a:off x="9016417" y="1339700"/>
              <a:ext cx="1828800" cy="907528"/>
            </a:xfrm>
            <a:prstGeom prst="rect">
              <a:avLst/>
            </a:prstGeom>
            <a:ln>
              <a:solidFill>
                <a:schemeClr val="tx1">
                  <a:lumMod val="95000"/>
                  <a:lumOff val="5000"/>
                </a:schemeClr>
              </a:solidFill>
            </a:ln>
          </p:spPr>
        </p:pic>
      </p:grpSp>
      <p:sp>
        <p:nvSpPr>
          <p:cNvPr id="38" name="Rectangle 37"/>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latin typeface="+mj-lt"/>
              </a:rPr>
              <a:t>The Importance of a good training dataset</a:t>
            </a:r>
            <a:endParaRPr lang="en-US" sz="3600" dirty="0">
              <a:latin typeface="+mj-lt"/>
            </a:endParaRPr>
          </a:p>
        </p:txBody>
      </p:sp>
    </p:spTree>
    <p:extLst>
      <p:ext uri="{BB962C8B-B14F-4D97-AF65-F5344CB8AC3E}">
        <p14:creationId xmlns:p14="http://schemas.microsoft.com/office/powerpoint/2010/main" val="2278303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How can we use this to our advantage?</a:t>
            </a:r>
            <a:endParaRPr lang="en-US" sz="3600" b="1" dirty="0" smtClean="0">
              <a:solidFill>
                <a:schemeClr val="bg1"/>
              </a:solidFill>
              <a:effectLst/>
            </a:endParaRPr>
          </a:p>
        </p:txBody>
      </p:sp>
      <p:sp>
        <p:nvSpPr>
          <p:cNvPr id="6" name="Content Placeholder 2"/>
          <p:cNvSpPr>
            <a:spLocks noGrp="1"/>
          </p:cNvSpPr>
          <p:nvPr>
            <p:ph idx="1"/>
          </p:nvPr>
        </p:nvSpPr>
        <p:spPr>
          <a:xfrm>
            <a:off x="138022" y="1244204"/>
            <a:ext cx="11794435" cy="4797287"/>
          </a:xfrm>
        </p:spPr>
        <p:txBody>
          <a:bodyPr>
            <a:normAutofit/>
          </a:bodyPr>
          <a:lstStyle/>
          <a:p>
            <a:r>
              <a:rPr lang="en-US" i="1" dirty="0" smtClean="0"/>
              <a:t>We can design datasets that influence the learned features of the neural network</a:t>
            </a:r>
            <a:endParaRPr lang="en-US" dirty="0"/>
          </a:p>
          <a:p>
            <a:pPr lvl="1"/>
            <a:endParaRPr lang="en-US" sz="3200" dirty="0"/>
          </a:p>
          <a:p>
            <a:pPr marL="0" indent="0">
              <a:buNone/>
            </a:pPr>
            <a:endParaRPr lang="en-US" b="0" dirty="0" smtClean="0">
              <a:effectLst/>
            </a:endParaRPr>
          </a:p>
          <a:p>
            <a:pPr marL="0" indent="0">
              <a:buNone/>
            </a:pPr>
            <a:endParaRPr lang="en-US" b="0" dirty="0" smtClean="0">
              <a:effectLs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598" y="2225615"/>
            <a:ext cx="4453128" cy="4453128"/>
          </a:xfrm>
          <a:prstGeom prst="rect">
            <a:avLst/>
          </a:prstGeom>
          <a:ln>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747" y="2225615"/>
            <a:ext cx="4453128" cy="4453128"/>
          </a:xfrm>
          <a:prstGeom prst="rect">
            <a:avLst/>
          </a:prstGeom>
          <a:ln>
            <a:solidFill>
              <a:schemeClr val="tx1"/>
            </a:solidFill>
          </a:ln>
        </p:spPr>
      </p:pic>
    </p:spTree>
    <p:extLst>
      <p:ext uri="{BB962C8B-B14F-4D97-AF65-F5344CB8AC3E}">
        <p14:creationId xmlns:p14="http://schemas.microsoft.com/office/powerpoint/2010/main" val="624009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359965"/>
            <a:ext cx="11794435" cy="1802296"/>
          </a:xfrm>
        </p:spPr>
        <p:txBody>
          <a:bodyPr>
            <a:normAutofit/>
          </a:bodyPr>
          <a:lstStyle/>
          <a:p>
            <a:pPr marL="0" indent="0">
              <a:buNone/>
            </a:pPr>
            <a:endParaRPr lang="en-US" b="0" dirty="0" smtClean="0">
              <a:effectLst/>
            </a:endParaRPr>
          </a:p>
          <a:p>
            <a:pPr marL="0" indent="0">
              <a:buNone/>
            </a:pPr>
            <a:endParaRPr lang="en-US" b="0" dirty="0" smtClean="0">
              <a:effectLst/>
            </a:endParaRPr>
          </a:p>
        </p:txBody>
      </p:sp>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The anatomy of a </a:t>
            </a:r>
            <a:r>
              <a:rPr lang="en-US" sz="3600" dirty="0" smtClean="0">
                <a:solidFill>
                  <a:schemeClr val="bg1"/>
                </a:solidFill>
              </a:rPr>
              <a:t>neural </a:t>
            </a:r>
            <a:r>
              <a:rPr lang="en-US" sz="3600" dirty="0" smtClean="0">
                <a:solidFill>
                  <a:schemeClr val="bg1"/>
                </a:solidFill>
              </a:rPr>
              <a:t>network</a:t>
            </a:r>
            <a:endParaRPr lang="en-US" sz="3600" b="1" dirty="0" smtClean="0">
              <a:solidFill>
                <a:schemeClr val="bg1"/>
              </a:solidFill>
              <a:effectLst/>
            </a:endParaRPr>
          </a:p>
        </p:txBody>
      </p:sp>
      <p:grpSp>
        <p:nvGrpSpPr>
          <p:cNvPr id="48" name="Group 47"/>
          <p:cNvGrpSpPr/>
          <p:nvPr/>
        </p:nvGrpSpPr>
        <p:grpSpPr>
          <a:xfrm>
            <a:off x="633159" y="1225219"/>
            <a:ext cx="4904039" cy="3092782"/>
            <a:chOff x="706628" y="1225218"/>
            <a:chExt cx="4592405" cy="3520376"/>
          </a:xfrm>
        </p:grpSpPr>
        <p:sp>
          <p:nvSpPr>
            <p:cNvPr id="5" name="Oval 4"/>
            <p:cNvSpPr/>
            <p:nvPr/>
          </p:nvSpPr>
          <p:spPr>
            <a:xfrm>
              <a:off x="1125480" y="2230152"/>
              <a:ext cx="457200" cy="5204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125480" y="2817977"/>
              <a:ext cx="457200" cy="5204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125480" y="3427577"/>
              <a:ext cx="457200" cy="5204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279364" y="2447865"/>
              <a:ext cx="457200" cy="52041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79364" y="3057461"/>
              <a:ext cx="457200" cy="52041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279364" y="3667061"/>
              <a:ext cx="457200" cy="52041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279367" y="1838265"/>
              <a:ext cx="457200" cy="52041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02622" y="2251926"/>
              <a:ext cx="457200" cy="52041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02622" y="2839751"/>
              <a:ext cx="457200" cy="52041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302622" y="3449351"/>
              <a:ext cx="457200" cy="52041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369420" y="2839754"/>
              <a:ext cx="457200" cy="52041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a:stCxn id="17" idx="6"/>
            </p:cNvCxnSpPr>
            <p:nvPr/>
          </p:nvCxnSpPr>
          <p:spPr>
            <a:xfrm flipV="1">
              <a:off x="1582680" y="2066867"/>
              <a:ext cx="696687" cy="3918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7" idx="6"/>
            </p:cNvCxnSpPr>
            <p:nvPr/>
          </p:nvCxnSpPr>
          <p:spPr>
            <a:xfrm>
              <a:off x="1582680" y="2458753"/>
              <a:ext cx="696684" cy="2177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7" idx="6"/>
            </p:cNvCxnSpPr>
            <p:nvPr/>
          </p:nvCxnSpPr>
          <p:spPr>
            <a:xfrm>
              <a:off x="1582680" y="2458753"/>
              <a:ext cx="696684" cy="14369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82680" y="2066867"/>
              <a:ext cx="696687" cy="97971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582680" y="2676466"/>
              <a:ext cx="696684" cy="3701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582680" y="3046578"/>
              <a:ext cx="696684" cy="239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582680" y="3046578"/>
              <a:ext cx="696684" cy="8490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582680" y="2066867"/>
              <a:ext cx="696687" cy="158931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582680" y="2676466"/>
              <a:ext cx="696684" cy="9797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1582680" y="3286062"/>
              <a:ext cx="696684" cy="3701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582680" y="3656178"/>
              <a:ext cx="696684" cy="239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736567" y="2066867"/>
              <a:ext cx="566055" cy="4136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36567" y="2066867"/>
              <a:ext cx="566055" cy="10014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36567" y="2066867"/>
              <a:ext cx="566055" cy="16110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736564" y="2480527"/>
              <a:ext cx="566058" cy="19593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736564" y="2676466"/>
              <a:ext cx="566058" cy="10014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736564" y="2480527"/>
              <a:ext cx="566058" cy="8055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736564" y="3286062"/>
              <a:ext cx="566058" cy="3918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736564" y="2480527"/>
              <a:ext cx="566058" cy="14151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2736564" y="3068352"/>
              <a:ext cx="566058" cy="8273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736564" y="3677952"/>
              <a:ext cx="566058" cy="2177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759822" y="2480527"/>
              <a:ext cx="609598" cy="5878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759822" y="3068352"/>
              <a:ext cx="609598" cy="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3759822" y="3068355"/>
              <a:ext cx="609598" cy="60959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06628" y="4333419"/>
              <a:ext cx="1343948" cy="384575"/>
            </a:xfrm>
            <a:prstGeom prst="rect">
              <a:avLst/>
            </a:prstGeom>
            <a:noFill/>
          </p:spPr>
          <p:txBody>
            <a:bodyPr wrap="square" rtlCol="0">
              <a:spAutoFit/>
            </a:bodyPr>
            <a:lstStyle/>
            <a:p>
              <a:pPr algn="ctr"/>
              <a:r>
                <a:rPr lang="en-US" dirty="0" smtClean="0"/>
                <a:t>Input Layer</a:t>
              </a:r>
            </a:p>
          </p:txBody>
        </p:sp>
        <p:sp>
          <p:nvSpPr>
            <p:cNvPr id="41" name="TextBox 40"/>
            <p:cNvSpPr txBox="1"/>
            <p:nvPr/>
          </p:nvSpPr>
          <p:spPr>
            <a:xfrm>
              <a:off x="2025698" y="4361019"/>
              <a:ext cx="1710970" cy="384575"/>
            </a:xfrm>
            <a:prstGeom prst="rect">
              <a:avLst/>
            </a:prstGeom>
            <a:noFill/>
          </p:spPr>
          <p:txBody>
            <a:bodyPr wrap="square" rtlCol="0">
              <a:spAutoFit/>
            </a:bodyPr>
            <a:lstStyle/>
            <a:p>
              <a:pPr algn="ctr"/>
              <a:r>
                <a:rPr lang="en-US" dirty="0" smtClean="0"/>
                <a:t>Hidden Layers</a:t>
              </a:r>
            </a:p>
          </p:txBody>
        </p:sp>
        <p:sp>
          <p:nvSpPr>
            <p:cNvPr id="42" name="TextBox 41"/>
            <p:cNvSpPr txBox="1"/>
            <p:nvPr/>
          </p:nvSpPr>
          <p:spPr>
            <a:xfrm>
              <a:off x="3949718" y="4361018"/>
              <a:ext cx="1349315" cy="384575"/>
            </a:xfrm>
            <a:prstGeom prst="rect">
              <a:avLst/>
            </a:prstGeom>
            <a:noFill/>
          </p:spPr>
          <p:txBody>
            <a:bodyPr wrap="square" rtlCol="0">
              <a:spAutoFit/>
            </a:bodyPr>
            <a:lstStyle/>
            <a:p>
              <a:pPr algn="ctr"/>
              <a:r>
                <a:rPr lang="en-US" dirty="0" smtClean="0"/>
                <a:t>Output Layer</a:t>
              </a:r>
            </a:p>
          </p:txBody>
        </p:sp>
        <p:sp>
          <p:nvSpPr>
            <p:cNvPr id="43" name="Left Brace 42"/>
            <p:cNvSpPr/>
            <p:nvPr/>
          </p:nvSpPr>
          <p:spPr>
            <a:xfrm rot="16200000">
              <a:off x="2762691" y="3399278"/>
              <a:ext cx="274320" cy="171994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e 43"/>
            <p:cNvSpPr/>
            <p:nvPr/>
          </p:nvSpPr>
          <p:spPr>
            <a:xfrm rot="16200000">
              <a:off x="4479429" y="3802048"/>
              <a:ext cx="274320" cy="9144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e 44"/>
            <p:cNvSpPr/>
            <p:nvPr/>
          </p:nvSpPr>
          <p:spPr>
            <a:xfrm rot="16200000">
              <a:off x="1249577" y="3893489"/>
              <a:ext cx="27432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p:cNvSpPr txBox="1"/>
            <p:nvPr/>
          </p:nvSpPr>
          <p:spPr>
            <a:xfrm>
              <a:off x="1036395" y="1225218"/>
              <a:ext cx="1632437" cy="384575"/>
            </a:xfrm>
            <a:prstGeom prst="rect">
              <a:avLst/>
            </a:prstGeom>
            <a:noFill/>
          </p:spPr>
          <p:txBody>
            <a:bodyPr wrap="square" rtlCol="0">
              <a:spAutoFit/>
            </a:bodyPr>
            <a:lstStyle/>
            <a:p>
              <a:pPr algn="ctr"/>
              <a:r>
                <a:rPr lang="en-US" dirty="0" smtClean="0"/>
                <a:t>Connections</a:t>
              </a:r>
            </a:p>
          </p:txBody>
        </p:sp>
        <p:sp>
          <p:nvSpPr>
            <p:cNvPr id="47" name="Left Brace 46"/>
            <p:cNvSpPr/>
            <p:nvPr/>
          </p:nvSpPr>
          <p:spPr>
            <a:xfrm rot="5400000" flipV="1">
              <a:off x="1689844" y="1387359"/>
              <a:ext cx="27432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9" name="TextBox 48"/>
          <p:cNvSpPr txBox="1"/>
          <p:nvPr/>
        </p:nvSpPr>
        <p:spPr>
          <a:xfrm>
            <a:off x="355600" y="4775201"/>
            <a:ext cx="11430000" cy="2308324"/>
          </a:xfrm>
          <a:prstGeom prst="rect">
            <a:avLst/>
          </a:prstGeom>
          <a:noFill/>
        </p:spPr>
        <p:txBody>
          <a:bodyPr wrap="square" rtlCol="0">
            <a:spAutoFit/>
          </a:bodyPr>
          <a:lstStyle/>
          <a:p>
            <a:r>
              <a:rPr lang="en-US" sz="2400" b="1" dirty="0" smtClean="0"/>
              <a:t>Nodes: </a:t>
            </a:r>
            <a:r>
              <a:rPr lang="en-US" sz="2400" dirty="0" smtClean="0"/>
              <a:t>One computational unit that transforms input to output</a:t>
            </a:r>
          </a:p>
          <a:p>
            <a:endParaRPr lang="en-US" sz="2400" dirty="0" smtClean="0"/>
          </a:p>
          <a:p>
            <a:r>
              <a:rPr lang="en-US" sz="2400" b="1" dirty="0" smtClean="0"/>
              <a:t>Layers: </a:t>
            </a:r>
            <a:r>
              <a:rPr lang="en-US" sz="2400" dirty="0"/>
              <a:t>C</a:t>
            </a:r>
            <a:r>
              <a:rPr lang="en-US" sz="2400" dirty="0" smtClean="0"/>
              <a:t>ollection of nodes that are not interconnected</a:t>
            </a:r>
          </a:p>
          <a:p>
            <a:endParaRPr lang="en-US" sz="2400" dirty="0"/>
          </a:p>
          <a:p>
            <a:r>
              <a:rPr lang="en-US" sz="2400" b="1" dirty="0" smtClean="0"/>
              <a:t>Connections: </a:t>
            </a:r>
            <a:r>
              <a:rPr lang="en-US" sz="2400" dirty="0" smtClean="0"/>
              <a:t>Projections from neurons in one layer to  neurons in the next layer</a:t>
            </a:r>
          </a:p>
          <a:p>
            <a:endParaRPr lang="en-US" sz="2400" dirty="0"/>
          </a:p>
        </p:txBody>
      </p:sp>
      <p:grpSp>
        <p:nvGrpSpPr>
          <p:cNvPr id="94" name="Group 93"/>
          <p:cNvGrpSpPr/>
          <p:nvPr/>
        </p:nvGrpSpPr>
        <p:grpSpPr>
          <a:xfrm>
            <a:off x="6248400" y="1666723"/>
            <a:ext cx="5789507" cy="2139695"/>
            <a:chOff x="5969000" y="2090057"/>
            <a:chExt cx="5994400" cy="2325750"/>
          </a:xfrm>
        </p:grpSpPr>
        <p:sp>
          <p:nvSpPr>
            <p:cNvPr id="50" name="Oval 49"/>
            <p:cNvSpPr/>
            <p:nvPr/>
          </p:nvSpPr>
          <p:spPr>
            <a:xfrm>
              <a:off x="6770913" y="2481943"/>
              <a:ext cx="473380" cy="496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6770913" y="3069768"/>
              <a:ext cx="473380" cy="496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6770913" y="3679368"/>
              <a:ext cx="473380" cy="496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924797" y="2699656"/>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7924797" y="330925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924797" y="391885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7924800" y="2090057"/>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8948055" y="2503717"/>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8948055" y="309154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8948055" y="3701142"/>
              <a:ext cx="473380" cy="49695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014853" y="3091545"/>
              <a:ext cx="473380" cy="496955"/>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a:stCxn id="62" idx="6"/>
            </p:cNvCxnSpPr>
            <p:nvPr/>
          </p:nvCxnSpPr>
          <p:spPr>
            <a:xfrm flipV="1">
              <a:off x="7228114" y="2318658"/>
              <a:ext cx="696687" cy="3918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2" idx="6"/>
            </p:cNvCxnSpPr>
            <p:nvPr/>
          </p:nvCxnSpPr>
          <p:spPr>
            <a:xfrm>
              <a:off x="7228114" y="2710544"/>
              <a:ext cx="696684" cy="2177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62" idx="6"/>
            </p:cNvCxnSpPr>
            <p:nvPr/>
          </p:nvCxnSpPr>
          <p:spPr>
            <a:xfrm>
              <a:off x="7228114" y="2710544"/>
              <a:ext cx="696684" cy="8273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2" idx="6"/>
            </p:cNvCxnSpPr>
            <p:nvPr/>
          </p:nvCxnSpPr>
          <p:spPr>
            <a:xfrm>
              <a:off x="7228114" y="2710544"/>
              <a:ext cx="696684" cy="14369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7228114" y="2318658"/>
              <a:ext cx="696687" cy="97971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7228114" y="2928257"/>
              <a:ext cx="696684" cy="3701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228114" y="3298369"/>
              <a:ext cx="696684" cy="239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228114" y="3298369"/>
              <a:ext cx="696684" cy="8490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7228114" y="2318658"/>
              <a:ext cx="696687" cy="158931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228114" y="2928257"/>
              <a:ext cx="696684" cy="9797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7228114" y="3537853"/>
              <a:ext cx="696684" cy="3701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28114" y="3907969"/>
              <a:ext cx="696684" cy="239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382001" y="2318658"/>
              <a:ext cx="566055" cy="4136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8382001" y="2318658"/>
              <a:ext cx="566055" cy="10014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8382001" y="2318658"/>
              <a:ext cx="566055" cy="16110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8381998" y="2732318"/>
              <a:ext cx="566058" cy="19593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8381998" y="2928257"/>
              <a:ext cx="566058" cy="3918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381998" y="2928257"/>
              <a:ext cx="566058" cy="10014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8381998" y="2732318"/>
              <a:ext cx="566058" cy="8055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8403771" y="3320143"/>
              <a:ext cx="544285" cy="1850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8381998" y="3537853"/>
              <a:ext cx="566058" cy="3918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8381998" y="2732318"/>
              <a:ext cx="566058" cy="14151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8381998" y="3320143"/>
              <a:ext cx="566058" cy="8273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8381998" y="3929743"/>
              <a:ext cx="566058" cy="2177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405256" y="2732318"/>
              <a:ext cx="609598" cy="5878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9405256" y="3320143"/>
              <a:ext cx="609598" cy="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9405256" y="3320146"/>
              <a:ext cx="609598" cy="60959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5969000" y="2463800"/>
              <a:ext cx="609600" cy="1754326"/>
            </a:xfrm>
            <a:prstGeom prst="rect">
              <a:avLst/>
            </a:prstGeom>
            <a:noFill/>
          </p:spPr>
          <p:txBody>
            <a:bodyPr wrap="square" rtlCol="0">
              <a:spAutoFit/>
            </a:bodyPr>
            <a:lstStyle/>
            <a:p>
              <a:r>
                <a:rPr lang="en-US" sz="3600" dirty="0" smtClean="0">
                  <a:solidFill>
                    <a:srgbClr val="FF0000"/>
                  </a:solidFill>
                </a:rPr>
                <a:t>X</a:t>
              </a:r>
              <a:endParaRPr lang="en-US" sz="3600" dirty="0">
                <a:solidFill>
                  <a:srgbClr val="FF0000"/>
                </a:solidFill>
              </a:endParaRPr>
            </a:p>
            <a:p>
              <a:r>
                <a:rPr lang="en-US" sz="3600" dirty="0" smtClean="0">
                  <a:solidFill>
                    <a:srgbClr val="FF0000"/>
                  </a:solidFill>
                </a:rPr>
                <a:t>Y</a:t>
              </a:r>
              <a:endParaRPr lang="en-US" sz="3600" dirty="0">
                <a:solidFill>
                  <a:srgbClr val="FF0000"/>
                </a:solidFill>
              </a:endParaRPr>
            </a:p>
            <a:p>
              <a:r>
                <a:rPr lang="en-US" sz="3600" dirty="0" smtClean="0">
                  <a:solidFill>
                    <a:srgbClr val="FF0000"/>
                  </a:solidFill>
                </a:rPr>
                <a:t>Z</a:t>
              </a:r>
              <a:endParaRPr lang="en-US" sz="3600" dirty="0">
                <a:solidFill>
                  <a:srgbClr val="FF0000"/>
                </a:solidFill>
              </a:endParaRPr>
            </a:p>
          </p:txBody>
        </p:sp>
        <p:cxnSp>
          <p:nvCxnSpPr>
            <p:cNvPr id="89" name="Straight Arrow Connector 88"/>
            <p:cNvCxnSpPr/>
            <p:nvPr/>
          </p:nvCxnSpPr>
          <p:spPr>
            <a:xfrm>
              <a:off x="6362700" y="2794000"/>
              <a:ext cx="3657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6362700" y="3327400"/>
              <a:ext cx="3657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6362700" y="3911600"/>
              <a:ext cx="3657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10553700" y="3302000"/>
              <a:ext cx="3657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0947400" y="2946400"/>
              <a:ext cx="1016000" cy="646331"/>
            </a:xfrm>
            <a:prstGeom prst="rect">
              <a:avLst/>
            </a:prstGeom>
            <a:noFill/>
          </p:spPr>
          <p:txBody>
            <a:bodyPr wrap="square" rtlCol="0">
              <a:spAutoFit/>
            </a:bodyPr>
            <a:lstStyle/>
            <a:p>
              <a:r>
                <a:rPr lang="en-US" sz="3600" dirty="0" smtClean="0">
                  <a:solidFill>
                    <a:srgbClr val="FF0000"/>
                  </a:solidFill>
                </a:rPr>
                <a:t>CAR</a:t>
              </a:r>
              <a:endParaRPr lang="en-US" sz="3600" dirty="0">
                <a:solidFill>
                  <a:srgbClr val="FF0000"/>
                </a:solidFill>
              </a:endParaRPr>
            </a:p>
          </p:txBody>
        </p:sp>
      </p:grpSp>
      <p:sp>
        <p:nvSpPr>
          <p:cNvPr id="95" name="TextBox 94"/>
          <p:cNvSpPr txBox="1"/>
          <p:nvPr/>
        </p:nvSpPr>
        <p:spPr>
          <a:xfrm>
            <a:off x="7670800" y="1100667"/>
            <a:ext cx="3064933" cy="461665"/>
          </a:xfrm>
          <a:prstGeom prst="rect">
            <a:avLst/>
          </a:prstGeom>
          <a:noFill/>
        </p:spPr>
        <p:txBody>
          <a:bodyPr wrap="square" rtlCol="0">
            <a:spAutoFit/>
          </a:bodyPr>
          <a:lstStyle/>
          <a:p>
            <a:r>
              <a:rPr lang="en-US" sz="2400" dirty="0" smtClean="0"/>
              <a:t>EXAMPLE:</a:t>
            </a:r>
            <a:endParaRPr lang="en-US" sz="2400" dirty="0"/>
          </a:p>
        </p:txBody>
      </p:sp>
    </p:spTree>
    <p:extLst>
      <p:ext uri="{BB962C8B-B14F-4D97-AF65-F5344CB8AC3E}">
        <p14:creationId xmlns:p14="http://schemas.microsoft.com/office/powerpoint/2010/main" val="10964815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How can we use this to our advantage?</a:t>
            </a:r>
            <a:endParaRPr lang="en-US" sz="3600" b="1" dirty="0" smtClean="0">
              <a:solidFill>
                <a:schemeClr val="bg1"/>
              </a:solidFill>
              <a:effectLst/>
            </a:endParaRPr>
          </a:p>
        </p:txBody>
      </p:sp>
      <p:sp>
        <p:nvSpPr>
          <p:cNvPr id="6" name="Content Placeholder 2"/>
          <p:cNvSpPr>
            <a:spLocks noGrp="1"/>
          </p:cNvSpPr>
          <p:nvPr>
            <p:ph idx="1"/>
          </p:nvPr>
        </p:nvSpPr>
        <p:spPr>
          <a:xfrm>
            <a:off x="138022" y="1244204"/>
            <a:ext cx="11794435" cy="4797287"/>
          </a:xfrm>
        </p:spPr>
        <p:txBody>
          <a:bodyPr>
            <a:normAutofit/>
          </a:bodyPr>
          <a:lstStyle/>
          <a:p>
            <a:r>
              <a:rPr lang="en-US" i="1" dirty="0" smtClean="0"/>
              <a:t>We can design datasets that influence the learned features of the neural network</a:t>
            </a:r>
            <a:endParaRPr lang="en-US" dirty="0"/>
          </a:p>
          <a:p>
            <a:pPr lvl="1"/>
            <a:endParaRPr lang="en-US" sz="3200" dirty="0"/>
          </a:p>
          <a:p>
            <a:pPr marL="0" indent="0">
              <a:buNone/>
            </a:pPr>
            <a:endParaRPr lang="en-US" b="0" dirty="0" smtClean="0">
              <a:effectLst/>
            </a:endParaRPr>
          </a:p>
          <a:p>
            <a:pPr marL="0" indent="0">
              <a:buNone/>
            </a:pPr>
            <a:endParaRPr lang="en-US" b="0" dirty="0" smtClean="0">
              <a:effectLst/>
            </a:endParaRPr>
          </a:p>
        </p:txBody>
      </p:sp>
      <p:pic>
        <p:nvPicPr>
          <p:cNvPr id="5" name="Picture 4" descr="https://lh6.googleusercontent.com/D9fVtTAVldPjSBCo1QEZsH0DJFpL4q6E__je4O8cQjJuT66FqifsE45RplXXF80eNan8BuVvW58ujpylxj7xeDdsvJi6vMXFxw1b1LTdLEaKlfsQSClsZ1_V5VHm0v4xWauuu7AW"/>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43283"/>
            <a:ext cx="10556104" cy="3474720"/>
          </a:xfrm>
          <a:prstGeom prst="rect">
            <a:avLst/>
          </a:prstGeom>
          <a:noFill/>
          <a:ln>
            <a:noFill/>
          </a:ln>
        </p:spPr>
      </p:pic>
    </p:spTree>
    <p:extLst>
      <p:ext uri="{BB962C8B-B14F-4D97-AF65-F5344CB8AC3E}">
        <p14:creationId xmlns:p14="http://schemas.microsoft.com/office/powerpoint/2010/main" val="218633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Summary</a:t>
            </a:r>
            <a:endParaRPr lang="en-US" sz="3600" b="1" dirty="0" smtClean="0">
              <a:solidFill>
                <a:schemeClr val="bg1"/>
              </a:solidFill>
              <a:effectLst/>
            </a:endParaRPr>
          </a:p>
        </p:txBody>
      </p:sp>
      <p:sp>
        <p:nvSpPr>
          <p:cNvPr id="6" name="Content Placeholder 2"/>
          <p:cNvSpPr>
            <a:spLocks noGrp="1"/>
          </p:cNvSpPr>
          <p:nvPr>
            <p:ph idx="1"/>
          </p:nvPr>
        </p:nvSpPr>
        <p:spPr>
          <a:xfrm>
            <a:off x="138022" y="1244204"/>
            <a:ext cx="11794435" cy="4797287"/>
          </a:xfrm>
        </p:spPr>
        <p:txBody>
          <a:bodyPr>
            <a:normAutofit lnSpcReduction="10000"/>
          </a:bodyPr>
          <a:lstStyle/>
          <a:p>
            <a:r>
              <a:rPr lang="en-US" i="1" dirty="0" smtClean="0"/>
              <a:t>Basic </a:t>
            </a:r>
            <a:r>
              <a:rPr lang="en-US" i="1" dirty="0"/>
              <a:t>mathematical overview of deep neural </a:t>
            </a:r>
            <a:r>
              <a:rPr lang="en-US" i="1" dirty="0" smtClean="0"/>
              <a:t>networks</a:t>
            </a:r>
            <a:br>
              <a:rPr lang="en-US" i="1" dirty="0" smtClean="0"/>
            </a:br>
            <a:endParaRPr lang="en-US" i="1" dirty="0"/>
          </a:p>
          <a:p>
            <a:pPr lvl="1"/>
            <a:r>
              <a:rPr lang="en-US" dirty="0" smtClean="0"/>
              <a:t>Important vocabulary</a:t>
            </a:r>
          </a:p>
          <a:p>
            <a:pPr lvl="2"/>
            <a:r>
              <a:rPr lang="en-US" sz="2400" dirty="0" smtClean="0"/>
              <a:t>Hidden layers</a:t>
            </a:r>
          </a:p>
          <a:p>
            <a:pPr lvl="2"/>
            <a:r>
              <a:rPr lang="en-US" sz="2400" dirty="0" smtClean="0"/>
              <a:t>nodes</a:t>
            </a:r>
            <a:r>
              <a:rPr lang="en-US" dirty="0" smtClean="0"/>
              <a:t/>
            </a:r>
            <a:br>
              <a:rPr lang="en-US" dirty="0" smtClean="0"/>
            </a:br>
            <a:endParaRPr lang="en-US" dirty="0" smtClean="0"/>
          </a:p>
          <a:p>
            <a:pPr lvl="1"/>
            <a:r>
              <a:rPr lang="en-US" dirty="0" smtClean="0"/>
              <a:t>Feature learning in fully connected neural networks</a:t>
            </a:r>
          </a:p>
          <a:p>
            <a:pPr lvl="2"/>
            <a:r>
              <a:rPr lang="en-US" dirty="0" smtClean="0"/>
              <a:t>Activation functions/types of neurons</a:t>
            </a:r>
          </a:p>
          <a:p>
            <a:pPr lvl="2"/>
            <a:r>
              <a:rPr lang="en-US" dirty="0" smtClean="0"/>
              <a:t>Basics of training: loss functions and backpropagation</a:t>
            </a:r>
            <a:br>
              <a:rPr lang="en-US" dirty="0" smtClean="0"/>
            </a:br>
            <a:endParaRPr lang="en-US" dirty="0" smtClean="0"/>
          </a:p>
          <a:p>
            <a:pPr lvl="1"/>
            <a:r>
              <a:rPr lang="en-US" dirty="0" smtClean="0"/>
              <a:t>Feature learning in convolutional neural networks</a:t>
            </a:r>
            <a:br>
              <a:rPr lang="en-US" dirty="0" smtClean="0"/>
            </a:br>
            <a:endParaRPr lang="en-US" dirty="0" smtClean="0"/>
          </a:p>
          <a:p>
            <a:r>
              <a:rPr lang="en-US" i="1" dirty="0"/>
              <a:t>The importance of training data</a:t>
            </a:r>
            <a:endParaRPr lang="en-US" dirty="0"/>
          </a:p>
          <a:p>
            <a:pPr lvl="1"/>
            <a:endParaRPr lang="en-US" sz="3200" dirty="0"/>
          </a:p>
          <a:p>
            <a:pPr marL="0" indent="0">
              <a:buNone/>
            </a:pPr>
            <a:endParaRPr lang="en-US" b="0" dirty="0" smtClean="0">
              <a:effectLst/>
            </a:endParaRPr>
          </a:p>
          <a:p>
            <a:pPr marL="0" indent="0">
              <a:buNone/>
            </a:pPr>
            <a:endParaRPr lang="en-US" b="0" dirty="0" smtClean="0">
              <a:effectLst/>
            </a:endParaRPr>
          </a:p>
        </p:txBody>
      </p:sp>
    </p:spTree>
    <p:extLst>
      <p:ext uri="{BB962C8B-B14F-4D97-AF65-F5344CB8AC3E}">
        <p14:creationId xmlns:p14="http://schemas.microsoft.com/office/powerpoint/2010/main" val="1904474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308790"/>
            <a:ext cx="11979966" cy="4351338"/>
          </a:xfrm>
        </p:spPr>
        <p:txBody>
          <a:bodyPr>
            <a:normAutofit/>
          </a:bodyPr>
          <a:lstStyle/>
          <a:p>
            <a:r>
              <a:rPr lang="en-US" dirty="0" smtClean="0"/>
              <a:t>We are going to train a Generative adversarial network in the cloud!</a:t>
            </a:r>
          </a:p>
          <a:p>
            <a:endParaRPr lang="en-US" dirty="0"/>
          </a:p>
          <a:p>
            <a:r>
              <a:rPr lang="en-US" dirty="0" smtClean="0"/>
              <a:t>What is a GAN?</a:t>
            </a:r>
            <a:endParaRPr lang="en-US" dirty="0"/>
          </a:p>
        </p:txBody>
      </p:sp>
      <p:sp>
        <p:nvSpPr>
          <p:cNvPr id="5" name="Right Arrow 4"/>
          <p:cNvSpPr/>
          <p:nvPr/>
        </p:nvSpPr>
        <p:spPr>
          <a:xfrm>
            <a:off x="1227164" y="4171825"/>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4037037" y="4171825"/>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7328" r="27328"/>
          <a:stretch/>
        </p:blipFill>
        <p:spPr>
          <a:xfrm>
            <a:off x="4599542" y="3668905"/>
            <a:ext cx="2057400" cy="1371600"/>
          </a:xfrm>
          <a:prstGeom prst="rect">
            <a:avLst/>
          </a:prstGeom>
          <a:ln>
            <a:solidFill>
              <a:schemeClr val="tx1"/>
            </a:solidFill>
          </a:ln>
        </p:spPr>
      </p:pic>
      <p:sp>
        <p:nvSpPr>
          <p:cNvPr id="9" name="Right Arrow 8"/>
          <p:cNvSpPr/>
          <p:nvPr/>
        </p:nvSpPr>
        <p:spPr>
          <a:xfrm>
            <a:off x="6739585" y="4150554"/>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51855" y="3851525"/>
            <a:ext cx="953931" cy="923330"/>
          </a:xfrm>
          <a:prstGeom prst="rect">
            <a:avLst/>
          </a:prstGeom>
          <a:noFill/>
          <a:ln>
            <a:solidFill>
              <a:schemeClr val="tx1"/>
            </a:solidFill>
          </a:ln>
        </p:spPr>
        <p:txBody>
          <a:bodyPr wrap="square" rtlCol="0">
            <a:spAutoFit/>
          </a:bodyPr>
          <a:lstStyle/>
          <a:p>
            <a:pPr algn="ctr"/>
            <a:r>
              <a:rPr lang="en-US" dirty="0" smtClean="0"/>
              <a:t>Input </a:t>
            </a:r>
            <a:br>
              <a:rPr lang="en-US" dirty="0" smtClean="0"/>
            </a:br>
            <a:r>
              <a:rPr lang="en-US" dirty="0" smtClean="0"/>
              <a:t>Noise Vector</a:t>
            </a:r>
            <a:endParaRPr lang="en-US" dirty="0"/>
          </a:p>
        </p:txBody>
      </p:sp>
      <p:sp>
        <p:nvSpPr>
          <p:cNvPr id="11" name="TextBox 10"/>
          <p:cNvSpPr txBox="1"/>
          <p:nvPr/>
        </p:nvSpPr>
        <p:spPr>
          <a:xfrm>
            <a:off x="4807386" y="2940435"/>
            <a:ext cx="1671637" cy="646331"/>
          </a:xfrm>
          <a:prstGeom prst="rect">
            <a:avLst/>
          </a:prstGeom>
          <a:noFill/>
        </p:spPr>
        <p:txBody>
          <a:bodyPr wrap="square" rtlCol="0">
            <a:spAutoFit/>
          </a:bodyPr>
          <a:lstStyle/>
          <a:p>
            <a:pPr algn="ctr"/>
            <a:r>
              <a:rPr lang="en-US" dirty="0" smtClean="0"/>
              <a:t>Rendered Image</a:t>
            </a:r>
            <a:endParaRPr lang="en-US" dirty="0"/>
          </a:p>
        </p:txBody>
      </p:sp>
      <p:sp>
        <p:nvSpPr>
          <p:cNvPr id="12" name="Right Arrow 11"/>
          <p:cNvSpPr/>
          <p:nvPr/>
        </p:nvSpPr>
        <p:spPr>
          <a:xfrm rot="10800000">
            <a:off x="9149966" y="4167256"/>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27355" r="27355"/>
          <a:stretch/>
        </p:blipFill>
        <p:spPr>
          <a:xfrm>
            <a:off x="9732098" y="3684993"/>
            <a:ext cx="2057400" cy="1371600"/>
          </a:xfrm>
          <a:prstGeom prst="rect">
            <a:avLst/>
          </a:prstGeom>
          <a:ln>
            <a:solidFill>
              <a:schemeClr val="tx1"/>
            </a:solidFill>
          </a:ln>
        </p:spPr>
      </p:pic>
      <p:sp>
        <p:nvSpPr>
          <p:cNvPr id="14" name="TextBox 13"/>
          <p:cNvSpPr txBox="1"/>
          <p:nvPr/>
        </p:nvSpPr>
        <p:spPr>
          <a:xfrm>
            <a:off x="7097067" y="5722162"/>
            <a:ext cx="2301632" cy="830997"/>
          </a:xfrm>
          <a:prstGeom prst="rect">
            <a:avLst/>
          </a:prstGeom>
          <a:noFill/>
          <a:ln>
            <a:solidFill>
              <a:schemeClr val="tx1"/>
            </a:solidFill>
          </a:ln>
        </p:spPr>
        <p:txBody>
          <a:bodyPr wrap="square" rtlCol="0">
            <a:spAutoFit/>
          </a:bodyPr>
          <a:lstStyle/>
          <a:p>
            <a:pPr algn="ctr"/>
            <a:r>
              <a:rPr lang="en-US" sz="2400" dirty="0" smtClean="0"/>
              <a:t>Real </a:t>
            </a:r>
            <a:br>
              <a:rPr lang="en-US" sz="2400" dirty="0" smtClean="0"/>
            </a:br>
            <a:r>
              <a:rPr lang="en-US" sz="2400" dirty="0" smtClean="0"/>
              <a:t>or Rendered</a:t>
            </a:r>
            <a:endParaRPr lang="en-US" sz="2400" dirty="0"/>
          </a:p>
        </p:txBody>
      </p:sp>
      <p:sp>
        <p:nvSpPr>
          <p:cNvPr id="15" name="TextBox 14"/>
          <p:cNvSpPr txBox="1"/>
          <p:nvPr/>
        </p:nvSpPr>
        <p:spPr>
          <a:xfrm>
            <a:off x="9946242" y="3230967"/>
            <a:ext cx="1671637" cy="369332"/>
          </a:xfrm>
          <a:prstGeom prst="rect">
            <a:avLst/>
          </a:prstGeom>
          <a:noFill/>
        </p:spPr>
        <p:txBody>
          <a:bodyPr wrap="square" rtlCol="0">
            <a:spAutoFit/>
          </a:bodyPr>
          <a:lstStyle/>
          <a:p>
            <a:pPr algn="ctr"/>
            <a:r>
              <a:rPr lang="en-US" dirty="0" smtClean="0"/>
              <a:t>Real Image</a:t>
            </a:r>
            <a:endParaRPr lang="en-US" dirty="0"/>
          </a:p>
        </p:txBody>
      </p:sp>
      <p:grpSp>
        <p:nvGrpSpPr>
          <p:cNvPr id="16" name="Group 15"/>
          <p:cNvGrpSpPr/>
          <p:nvPr/>
        </p:nvGrpSpPr>
        <p:grpSpPr>
          <a:xfrm>
            <a:off x="1772992" y="3577465"/>
            <a:ext cx="2185060" cy="1554480"/>
            <a:chOff x="1985642" y="2493734"/>
            <a:chExt cx="2185060" cy="1554480"/>
          </a:xfrm>
        </p:grpSpPr>
        <p:sp>
          <p:nvSpPr>
            <p:cNvPr id="17" name="Rectangle 16"/>
            <p:cNvSpPr/>
            <p:nvPr/>
          </p:nvSpPr>
          <p:spPr>
            <a:xfrm>
              <a:off x="1985642" y="2493734"/>
              <a:ext cx="2185060" cy="1554480"/>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268833" y="2783463"/>
              <a:ext cx="1600200" cy="923330"/>
            </a:xfrm>
            <a:prstGeom prst="rect">
              <a:avLst/>
            </a:prstGeom>
            <a:noFill/>
          </p:spPr>
          <p:txBody>
            <a:bodyPr wrap="square" rtlCol="0">
              <a:spAutoFit/>
            </a:bodyPr>
            <a:lstStyle/>
            <a:p>
              <a:pPr algn="ctr"/>
              <a:r>
                <a:rPr lang="en-US" dirty="0" smtClean="0"/>
                <a:t>Generator</a:t>
              </a:r>
              <a:br>
                <a:rPr lang="en-US" dirty="0" smtClean="0"/>
              </a:br>
              <a:r>
                <a:rPr lang="en-US" dirty="0" smtClean="0"/>
                <a:t>Neural Network</a:t>
              </a:r>
              <a:endParaRPr lang="en-US" dirty="0"/>
            </a:p>
          </p:txBody>
        </p:sp>
      </p:grpSp>
      <p:grpSp>
        <p:nvGrpSpPr>
          <p:cNvPr id="19" name="Group 18"/>
          <p:cNvGrpSpPr/>
          <p:nvPr/>
        </p:nvGrpSpPr>
        <p:grpSpPr>
          <a:xfrm>
            <a:off x="7301890" y="3588093"/>
            <a:ext cx="1771650" cy="1554480"/>
            <a:chOff x="7918578" y="3089152"/>
            <a:chExt cx="1771650" cy="1554480"/>
          </a:xfrm>
          <a:solidFill>
            <a:schemeClr val="accent4">
              <a:lumMod val="60000"/>
              <a:lumOff val="40000"/>
            </a:schemeClr>
          </a:solidFill>
        </p:grpSpPr>
        <p:sp>
          <p:nvSpPr>
            <p:cNvPr id="20" name="Rectangle 19"/>
            <p:cNvSpPr/>
            <p:nvPr/>
          </p:nvSpPr>
          <p:spPr>
            <a:xfrm>
              <a:off x="7918578" y="3089152"/>
              <a:ext cx="1771650" cy="155448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953153" y="3426544"/>
              <a:ext cx="1696452" cy="923330"/>
            </a:xfrm>
            <a:prstGeom prst="rect">
              <a:avLst/>
            </a:prstGeom>
            <a:grpFill/>
            <a:ln>
              <a:noFill/>
            </a:ln>
          </p:spPr>
          <p:txBody>
            <a:bodyPr wrap="square" rtlCol="0">
              <a:spAutoFit/>
            </a:bodyPr>
            <a:lstStyle/>
            <a:p>
              <a:pPr algn="ctr"/>
              <a:r>
                <a:rPr lang="en-US" dirty="0" smtClean="0"/>
                <a:t>Discriminator</a:t>
              </a:r>
            </a:p>
            <a:p>
              <a:pPr algn="ctr"/>
              <a:r>
                <a:rPr lang="en-US" dirty="0" smtClean="0"/>
                <a:t>Neural </a:t>
              </a:r>
            </a:p>
            <a:p>
              <a:pPr algn="ctr"/>
              <a:r>
                <a:rPr lang="en-US" dirty="0" smtClean="0"/>
                <a:t>Network</a:t>
              </a:r>
              <a:endParaRPr lang="en-US" dirty="0"/>
            </a:p>
          </p:txBody>
        </p:sp>
      </p:grpSp>
      <p:sp>
        <p:nvSpPr>
          <p:cNvPr id="22" name="Right Arrow 21"/>
          <p:cNvSpPr/>
          <p:nvPr/>
        </p:nvSpPr>
        <p:spPr>
          <a:xfrm rot="5400000">
            <a:off x="7975718" y="5268154"/>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722534" y="2844800"/>
            <a:ext cx="5198533" cy="401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smtClean="0">
                <a:latin typeface="+mj-lt"/>
              </a:rPr>
              <a:t>GANs</a:t>
            </a:r>
            <a:endParaRPr lang="en-US" sz="3600" dirty="0">
              <a:latin typeface="+mj-lt"/>
            </a:endParaRPr>
          </a:p>
        </p:txBody>
      </p:sp>
    </p:spTree>
    <p:extLst>
      <p:ext uri="{BB962C8B-B14F-4D97-AF65-F5344CB8AC3E}">
        <p14:creationId xmlns:p14="http://schemas.microsoft.com/office/powerpoint/2010/main" val="4572148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308790"/>
            <a:ext cx="11979966" cy="4351338"/>
          </a:xfrm>
        </p:spPr>
        <p:txBody>
          <a:bodyPr>
            <a:normAutofit/>
          </a:bodyPr>
          <a:lstStyle/>
          <a:p>
            <a:r>
              <a:rPr lang="en-US" dirty="0" smtClean="0"/>
              <a:t>We are going to train a Generative adversarial network in the cloud!</a:t>
            </a:r>
          </a:p>
          <a:p>
            <a:endParaRPr lang="en-US" dirty="0"/>
          </a:p>
          <a:p>
            <a:r>
              <a:rPr lang="en-US" dirty="0" smtClean="0"/>
              <a:t>What is a GAN?</a:t>
            </a:r>
            <a:endParaRPr lang="en-US" dirty="0"/>
          </a:p>
        </p:txBody>
      </p:sp>
      <p:sp>
        <p:nvSpPr>
          <p:cNvPr id="5" name="Right Arrow 4"/>
          <p:cNvSpPr/>
          <p:nvPr/>
        </p:nvSpPr>
        <p:spPr>
          <a:xfrm>
            <a:off x="1227164" y="4171825"/>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4037037" y="4171825"/>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7328" r="27328"/>
          <a:stretch/>
        </p:blipFill>
        <p:spPr>
          <a:xfrm>
            <a:off x="4599542" y="3668905"/>
            <a:ext cx="2057400" cy="1371600"/>
          </a:xfrm>
          <a:prstGeom prst="rect">
            <a:avLst/>
          </a:prstGeom>
          <a:ln>
            <a:solidFill>
              <a:schemeClr val="tx1"/>
            </a:solidFill>
          </a:ln>
        </p:spPr>
      </p:pic>
      <p:sp>
        <p:nvSpPr>
          <p:cNvPr id="9" name="Right Arrow 8"/>
          <p:cNvSpPr/>
          <p:nvPr/>
        </p:nvSpPr>
        <p:spPr>
          <a:xfrm>
            <a:off x="6739585" y="4150554"/>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51855" y="3851525"/>
            <a:ext cx="953931" cy="923330"/>
          </a:xfrm>
          <a:prstGeom prst="rect">
            <a:avLst/>
          </a:prstGeom>
          <a:noFill/>
          <a:ln>
            <a:solidFill>
              <a:schemeClr val="tx1"/>
            </a:solidFill>
          </a:ln>
        </p:spPr>
        <p:txBody>
          <a:bodyPr wrap="square" rtlCol="0">
            <a:spAutoFit/>
          </a:bodyPr>
          <a:lstStyle/>
          <a:p>
            <a:pPr algn="ctr"/>
            <a:r>
              <a:rPr lang="en-US" dirty="0" smtClean="0"/>
              <a:t>Input </a:t>
            </a:r>
            <a:br>
              <a:rPr lang="en-US" dirty="0" smtClean="0"/>
            </a:br>
            <a:r>
              <a:rPr lang="en-US" dirty="0" smtClean="0"/>
              <a:t>Noise Vector</a:t>
            </a:r>
            <a:endParaRPr lang="en-US" dirty="0"/>
          </a:p>
        </p:txBody>
      </p:sp>
      <p:sp>
        <p:nvSpPr>
          <p:cNvPr id="11" name="TextBox 10"/>
          <p:cNvSpPr txBox="1"/>
          <p:nvPr/>
        </p:nvSpPr>
        <p:spPr>
          <a:xfrm>
            <a:off x="4807386" y="2940435"/>
            <a:ext cx="1671637" cy="646331"/>
          </a:xfrm>
          <a:prstGeom prst="rect">
            <a:avLst/>
          </a:prstGeom>
          <a:noFill/>
        </p:spPr>
        <p:txBody>
          <a:bodyPr wrap="square" rtlCol="0">
            <a:spAutoFit/>
          </a:bodyPr>
          <a:lstStyle/>
          <a:p>
            <a:pPr algn="ctr"/>
            <a:r>
              <a:rPr lang="en-US" dirty="0" smtClean="0"/>
              <a:t>Rendered Image</a:t>
            </a:r>
            <a:endParaRPr lang="en-US" dirty="0"/>
          </a:p>
        </p:txBody>
      </p:sp>
      <p:sp>
        <p:nvSpPr>
          <p:cNvPr id="12" name="Right Arrow 11"/>
          <p:cNvSpPr/>
          <p:nvPr/>
        </p:nvSpPr>
        <p:spPr>
          <a:xfrm rot="10800000">
            <a:off x="9149966" y="4167256"/>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27355" r="27355"/>
          <a:stretch/>
        </p:blipFill>
        <p:spPr>
          <a:xfrm>
            <a:off x="9732098" y="3684993"/>
            <a:ext cx="2057400" cy="1371600"/>
          </a:xfrm>
          <a:prstGeom prst="rect">
            <a:avLst/>
          </a:prstGeom>
          <a:ln>
            <a:solidFill>
              <a:schemeClr val="tx1"/>
            </a:solidFill>
          </a:ln>
        </p:spPr>
      </p:pic>
      <p:sp>
        <p:nvSpPr>
          <p:cNvPr id="14" name="TextBox 13"/>
          <p:cNvSpPr txBox="1"/>
          <p:nvPr/>
        </p:nvSpPr>
        <p:spPr>
          <a:xfrm>
            <a:off x="7097067" y="5722162"/>
            <a:ext cx="2301632" cy="830997"/>
          </a:xfrm>
          <a:prstGeom prst="rect">
            <a:avLst/>
          </a:prstGeom>
          <a:noFill/>
          <a:ln>
            <a:solidFill>
              <a:schemeClr val="tx1"/>
            </a:solidFill>
          </a:ln>
        </p:spPr>
        <p:txBody>
          <a:bodyPr wrap="square" rtlCol="0">
            <a:spAutoFit/>
          </a:bodyPr>
          <a:lstStyle/>
          <a:p>
            <a:pPr algn="ctr"/>
            <a:r>
              <a:rPr lang="en-US" sz="2400" dirty="0" smtClean="0"/>
              <a:t>Real </a:t>
            </a:r>
            <a:br>
              <a:rPr lang="en-US" sz="2400" dirty="0" smtClean="0"/>
            </a:br>
            <a:r>
              <a:rPr lang="en-US" sz="2400" dirty="0" smtClean="0"/>
              <a:t>or Rendered</a:t>
            </a:r>
            <a:endParaRPr lang="en-US" sz="2400" dirty="0"/>
          </a:p>
        </p:txBody>
      </p:sp>
      <p:sp>
        <p:nvSpPr>
          <p:cNvPr id="15" name="TextBox 14"/>
          <p:cNvSpPr txBox="1"/>
          <p:nvPr/>
        </p:nvSpPr>
        <p:spPr>
          <a:xfrm>
            <a:off x="9946242" y="3230967"/>
            <a:ext cx="1671637" cy="369332"/>
          </a:xfrm>
          <a:prstGeom prst="rect">
            <a:avLst/>
          </a:prstGeom>
          <a:noFill/>
        </p:spPr>
        <p:txBody>
          <a:bodyPr wrap="square" rtlCol="0">
            <a:spAutoFit/>
          </a:bodyPr>
          <a:lstStyle/>
          <a:p>
            <a:pPr algn="ctr"/>
            <a:r>
              <a:rPr lang="en-US" dirty="0" smtClean="0"/>
              <a:t>Target Image</a:t>
            </a:r>
            <a:endParaRPr lang="en-US" dirty="0"/>
          </a:p>
        </p:txBody>
      </p:sp>
      <p:grpSp>
        <p:nvGrpSpPr>
          <p:cNvPr id="16" name="Group 15"/>
          <p:cNvGrpSpPr/>
          <p:nvPr/>
        </p:nvGrpSpPr>
        <p:grpSpPr>
          <a:xfrm>
            <a:off x="1772992" y="3577465"/>
            <a:ext cx="2185060" cy="1554480"/>
            <a:chOff x="1985642" y="2493734"/>
            <a:chExt cx="2185060" cy="1554480"/>
          </a:xfrm>
        </p:grpSpPr>
        <p:sp>
          <p:nvSpPr>
            <p:cNvPr id="17" name="Rectangle 16"/>
            <p:cNvSpPr/>
            <p:nvPr/>
          </p:nvSpPr>
          <p:spPr>
            <a:xfrm>
              <a:off x="1985642" y="2493734"/>
              <a:ext cx="2185060" cy="1554480"/>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268833" y="2783463"/>
              <a:ext cx="1600200" cy="923330"/>
            </a:xfrm>
            <a:prstGeom prst="rect">
              <a:avLst/>
            </a:prstGeom>
            <a:noFill/>
          </p:spPr>
          <p:txBody>
            <a:bodyPr wrap="square" rtlCol="0">
              <a:spAutoFit/>
            </a:bodyPr>
            <a:lstStyle/>
            <a:p>
              <a:pPr algn="ctr"/>
              <a:r>
                <a:rPr lang="en-US" dirty="0" smtClean="0"/>
                <a:t>Generator</a:t>
              </a:r>
              <a:br>
                <a:rPr lang="en-US" dirty="0" smtClean="0"/>
              </a:br>
              <a:r>
                <a:rPr lang="en-US" dirty="0" smtClean="0"/>
                <a:t>Neural Network</a:t>
              </a:r>
              <a:endParaRPr lang="en-US" dirty="0"/>
            </a:p>
          </p:txBody>
        </p:sp>
      </p:grpSp>
      <p:grpSp>
        <p:nvGrpSpPr>
          <p:cNvPr id="19" name="Group 18"/>
          <p:cNvGrpSpPr/>
          <p:nvPr/>
        </p:nvGrpSpPr>
        <p:grpSpPr>
          <a:xfrm>
            <a:off x="7301890" y="3588093"/>
            <a:ext cx="1771650" cy="1554480"/>
            <a:chOff x="7918578" y="3089152"/>
            <a:chExt cx="1771650" cy="1554480"/>
          </a:xfrm>
          <a:solidFill>
            <a:schemeClr val="accent4">
              <a:lumMod val="60000"/>
              <a:lumOff val="40000"/>
            </a:schemeClr>
          </a:solidFill>
        </p:grpSpPr>
        <p:sp>
          <p:nvSpPr>
            <p:cNvPr id="20" name="Rectangle 19"/>
            <p:cNvSpPr/>
            <p:nvPr/>
          </p:nvSpPr>
          <p:spPr>
            <a:xfrm>
              <a:off x="7918578" y="3089152"/>
              <a:ext cx="1771650" cy="155448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953153" y="3426544"/>
              <a:ext cx="1696452" cy="923330"/>
            </a:xfrm>
            <a:prstGeom prst="rect">
              <a:avLst/>
            </a:prstGeom>
            <a:grpFill/>
            <a:ln>
              <a:noFill/>
            </a:ln>
          </p:spPr>
          <p:txBody>
            <a:bodyPr wrap="square" rtlCol="0">
              <a:spAutoFit/>
            </a:bodyPr>
            <a:lstStyle/>
            <a:p>
              <a:pPr algn="ctr"/>
              <a:r>
                <a:rPr lang="en-US" dirty="0" smtClean="0"/>
                <a:t>Discriminator</a:t>
              </a:r>
            </a:p>
            <a:p>
              <a:pPr algn="ctr"/>
              <a:r>
                <a:rPr lang="en-US" dirty="0" smtClean="0"/>
                <a:t>Neural </a:t>
              </a:r>
            </a:p>
            <a:p>
              <a:pPr algn="ctr"/>
              <a:r>
                <a:rPr lang="en-US" dirty="0" smtClean="0"/>
                <a:t>Network</a:t>
              </a:r>
              <a:endParaRPr lang="en-US" dirty="0"/>
            </a:p>
          </p:txBody>
        </p:sp>
      </p:grpSp>
      <p:sp>
        <p:nvSpPr>
          <p:cNvPr id="22" name="Rectangle 21"/>
          <p:cNvSpPr/>
          <p:nvPr/>
        </p:nvSpPr>
        <p:spPr>
          <a:xfrm>
            <a:off x="1" y="2844800"/>
            <a:ext cx="4487332" cy="401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5400000">
            <a:off x="7975718" y="5268154"/>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smtClean="0">
                <a:latin typeface="+mj-lt"/>
              </a:rPr>
              <a:t>GANs</a:t>
            </a:r>
            <a:endParaRPr lang="en-US" sz="3600" dirty="0">
              <a:latin typeface="+mj-lt"/>
            </a:endParaRPr>
          </a:p>
        </p:txBody>
      </p:sp>
    </p:spTree>
    <p:extLst>
      <p:ext uri="{BB962C8B-B14F-4D97-AF65-F5344CB8AC3E}">
        <p14:creationId xmlns:p14="http://schemas.microsoft.com/office/powerpoint/2010/main" val="1573887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308790"/>
            <a:ext cx="11979966" cy="4351338"/>
          </a:xfrm>
        </p:spPr>
        <p:txBody>
          <a:bodyPr>
            <a:normAutofit/>
          </a:bodyPr>
          <a:lstStyle/>
          <a:p>
            <a:r>
              <a:rPr lang="en-US" dirty="0" smtClean="0"/>
              <a:t>We are going to train a Generative adversarial network in the cloud!</a:t>
            </a:r>
          </a:p>
          <a:p>
            <a:endParaRPr lang="en-US" dirty="0"/>
          </a:p>
          <a:p>
            <a:r>
              <a:rPr lang="en-US" dirty="0" smtClean="0"/>
              <a:t>What is a GAN?</a:t>
            </a:r>
            <a:endParaRPr lang="en-US" dirty="0"/>
          </a:p>
        </p:txBody>
      </p:sp>
      <p:sp>
        <p:nvSpPr>
          <p:cNvPr id="5" name="Right Arrow 4"/>
          <p:cNvSpPr/>
          <p:nvPr/>
        </p:nvSpPr>
        <p:spPr>
          <a:xfrm>
            <a:off x="1227164" y="4171825"/>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4037037" y="4171825"/>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7328" r="27328"/>
          <a:stretch/>
        </p:blipFill>
        <p:spPr>
          <a:xfrm>
            <a:off x="4599542" y="3668905"/>
            <a:ext cx="2057400" cy="1371600"/>
          </a:xfrm>
          <a:prstGeom prst="rect">
            <a:avLst/>
          </a:prstGeom>
          <a:ln>
            <a:solidFill>
              <a:schemeClr val="tx1"/>
            </a:solidFill>
          </a:ln>
        </p:spPr>
      </p:pic>
      <p:sp>
        <p:nvSpPr>
          <p:cNvPr id="9" name="Right Arrow 8"/>
          <p:cNvSpPr/>
          <p:nvPr/>
        </p:nvSpPr>
        <p:spPr>
          <a:xfrm>
            <a:off x="6739585" y="4150554"/>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51855" y="3851525"/>
            <a:ext cx="953931" cy="923330"/>
          </a:xfrm>
          <a:prstGeom prst="rect">
            <a:avLst/>
          </a:prstGeom>
          <a:noFill/>
          <a:ln>
            <a:solidFill>
              <a:schemeClr val="tx1"/>
            </a:solidFill>
          </a:ln>
        </p:spPr>
        <p:txBody>
          <a:bodyPr wrap="square" rtlCol="0">
            <a:spAutoFit/>
          </a:bodyPr>
          <a:lstStyle/>
          <a:p>
            <a:pPr algn="ctr"/>
            <a:r>
              <a:rPr lang="en-US" dirty="0" smtClean="0"/>
              <a:t>Input </a:t>
            </a:r>
            <a:br>
              <a:rPr lang="en-US" dirty="0" smtClean="0"/>
            </a:br>
            <a:r>
              <a:rPr lang="en-US" dirty="0" smtClean="0"/>
              <a:t>Noise Vector</a:t>
            </a:r>
            <a:endParaRPr lang="en-US" dirty="0"/>
          </a:p>
        </p:txBody>
      </p:sp>
      <p:sp>
        <p:nvSpPr>
          <p:cNvPr id="11" name="TextBox 10"/>
          <p:cNvSpPr txBox="1"/>
          <p:nvPr/>
        </p:nvSpPr>
        <p:spPr>
          <a:xfrm>
            <a:off x="4807386" y="2940435"/>
            <a:ext cx="1671637" cy="646331"/>
          </a:xfrm>
          <a:prstGeom prst="rect">
            <a:avLst/>
          </a:prstGeom>
          <a:noFill/>
        </p:spPr>
        <p:txBody>
          <a:bodyPr wrap="square" rtlCol="0">
            <a:spAutoFit/>
          </a:bodyPr>
          <a:lstStyle/>
          <a:p>
            <a:pPr algn="ctr"/>
            <a:r>
              <a:rPr lang="en-US" dirty="0" smtClean="0"/>
              <a:t>Rendered Image</a:t>
            </a:r>
            <a:endParaRPr lang="en-US" dirty="0"/>
          </a:p>
        </p:txBody>
      </p:sp>
      <p:sp>
        <p:nvSpPr>
          <p:cNvPr id="12" name="Right Arrow 11"/>
          <p:cNvSpPr/>
          <p:nvPr/>
        </p:nvSpPr>
        <p:spPr>
          <a:xfrm rot="10800000">
            <a:off x="9149966" y="4167256"/>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27355" r="27355"/>
          <a:stretch/>
        </p:blipFill>
        <p:spPr>
          <a:xfrm>
            <a:off x="9732098" y="3684993"/>
            <a:ext cx="2057400" cy="1371600"/>
          </a:xfrm>
          <a:prstGeom prst="rect">
            <a:avLst/>
          </a:prstGeom>
          <a:ln>
            <a:solidFill>
              <a:schemeClr val="tx1"/>
            </a:solidFill>
          </a:ln>
        </p:spPr>
      </p:pic>
      <p:sp>
        <p:nvSpPr>
          <p:cNvPr id="14" name="TextBox 13"/>
          <p:cNvSpPr txBox="1"/>
          <p:nvPr/>
        </p:nvSpPr>
        <p:spPr>
          <a:xfrm>
            <a:off x="7097067" y="5722162"/>
            <a:ext cx="2301632" cy="830997"/>
          </a:xfrm>
          <a:prstGeom prst="rect">
            <a:avLst/>
          </a:prstGeom>
          <a:noFill/>
          <a:ln>
            <a:solidFill>
              <a:schemeClr val="tx1"/>
            </a:solidFill>
          </a:ln>
        </p:spPr>
        <p:txBody>
          <a:bodyPr wrap="square" rtlCol="0">
            <a:spAutoFit/>
          </a:bodyPr>
          <a:lstStyle/>
          <a:p>
            <a:pPr algn="ctr"/>
            <a:r>
              <a:rPr lang="en-US" sz="2400" dirty="0" smtClean="0"/>
              <a:t>Real </a:t>
            </a:r>
            <a:br>
              <a:rPr lang="en-US" sz="2400" dirty="0" smtClean="0"/>
            </a:br>
            <a:r>
              <a:rPr lang="en-US" sz="2400" dirty="0" smtClean="0"/>
              <a:t>or Rendered</a:t>
            </a:r>
            <a:endParaRPr lang="en-US" sz="2400" dirty="0"/>
          </a:p>
        </p:txBody>
      </p:sp>
      <p:sp>
        <p:nvSpPr>
          <p:cNvPr id="15" name="TextBox 14"/>
          <p:cNvSpPr txBox="1"/>
          <p:nvPr/>
        </p:nvSpPr>
        <p:spPr>
          <a:xfrm>
            <a:off x="9946242" y="3230967"/>
            <a:ext cx="1671637" cy="369332"/>
          </a:xfrm>
          <a:prstGeom prst="rect">
            <a:avLst/>
          </a:prstGeom>
          <a:noFill/>
        </p:spPr>
        <p:txBody>
          <a:bodyPr wrap="square" rtlCol="0">
            <a:spAutoFit/>
          </a:bodyPr>
          <a:lstStyle/>
          <a:p>
            <a:pPr algn="ctr"/>
            <a:r>
              <a:rPr lang="en-US" dirty="0" smtClean="0"/>
              <a:t>Target Image</a:t>
            </a:r>
            <a:endParaRPr lang="en-US" dirty="0"/>
          </a:p>
        </p:txBody>
      </p:sp>
      <p:grpSp>
        <p:nvGrpSpPr>
          <p:cNvPr id="16" name="Group 15"/>
          <p:cNvGrpSpPr/>
          <p:nvPr/>
        </p:nvGrpSpPr>
        <p:grpSpPr>
          <a:xfrm>
            <a:off x="1772992" y="3577465"/>
            <a:ext cx="2185060" cy="1554480"/>
            <a:chOff x="1985642" y="2493734"/>
            <a:chExt cx="2185060" cy="1554480"/>
          </a:xfrm>
        </p:grpSpPr>
        <p:sp>
          <p:nvSpPr>
            <p:cNvPr id="17" name="Rectangle 16"/>
            <p:cNvSpPr/>
            <p:nvPr/>
          </p:nvSpPr>
          <p:spPr>
            <a:xfrm>
              <a:off x="1985642" y="2493734"/>
              <a:ext cx="2185060" cy="1554480"/>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268833" y="2783463"/>
              <a:ext cx="1600200" cy="923330"/>
            </a:xfrm>
            <a:prstGeom prst="rect">
              <a:avLst/>
            </a:prstGeom>
            <a:noFill/>
          </p:spPr>
          <p:txBody>
            <a:bodyPr wrap="square" rtlCol="0">
              <a:spAutoFit/>
            </a:bodyPr>
            <a:lstStyle/>
            <a:p>
              <a:pPr algn="ctr"/>
              <a:r>
                <a:rPr lang="en-US" dirty="0" smtClean="0"/>
                <a:t>Generator</a:t>
              </a:r>
              <a:br>
                <a:rPr lang="en-US" dirty="0" smtClean="0"/>
              </a:br>
              <a:r>
                <a:rPr lang="en-US" dirty="0" smtClean="0"/>
                <a:t>Neural Network</a:t>
              </a:r>
              <a:endParaRPr lang="en-US" dirty="0"/>
            </a:p>
          </p:txBody>
        </p:sp>
      </p:grpSp>
      <p:grpSp>
        <p:nvGrpSpPr>
          <p:cNvPr id="19" name="Group 18"/>
          <p:cNvGrpSpPr/>
          <p:nvPr/>
        </p:nvGrpSpPr>
        <p:grpSpPr>
          <a:xfrm>
            <a:off x="7301890" y="3588093"/>
            <a:ext cx="1771650" cy="1554480"/>
            <a:chOff x="7918578" y="3089152"/>
            <a:chExt cx="1771650" cy="1554480"/>
          </a:xfrm>
          <a:solidFill>
            <a:schemeClr val="accent4">
              <a:lumMod val="60000"/>
              <a:lumOff val="40000"/>
            </a:schemeClr>
          </a:solidFill>
        </p:grpSpPr>
        <p:sp>
          <p:nvSpPr>
            <p:cNvPr id="20" name="Rectangle 19"/>
            <p:cNvSpPr/>
            <p:nvPr/>
          </p:nvSpPr>
          <p:spPr>
            <a:xfrm>
              <a:off x="7918578" y="3089152"/>
              <a:ext cx="1771650" cy="155448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953153" y="3426544"/>
              <a:ext cx="1696452" cy="923330"/>
            </a:xfrm>
            <a:prstGeom prst="rect">
              <a:avLst/>
            </a:prstGeom>
            <a:grpFill/>
            <a:ln>
              <a:noFill/>
            </a:ln>
          </p:spPr>
          <p:txBody>
            <a:bodyPr wrap="square" rtlCol="0">
              <a:spAutoFit/>
            </a:bodyPr>
            <a:lstStyle/>
            <a:p>
              <a:pPr algn="ctr"/>
              <a:r>
                <a:rPr lang="en-US" dirty="0" smtClean="0"/>
                <a:t>Discriminator</a:t>
              </a:r>
            </a:p>
            <a:p>
              <a:pPr algn="ctr"/>
              <a:r>
                <a:rPr lang="en-US" dirty="0" smtClean="0"/>
                <a:t>Neural </a:t>
              </a:r>
            </a:p>
            <a:p>
              <a:pPr algn="ctr"/>
              <a:r>
                <a:rPr lang="en-US" dirty="0" smtClean="0"/>
                <a:t>Network</a:t>
              </a:r>
              <a:endParaRPr lang="en-US" dirty="0"/>
            </a:p>
          </p:txBody>
        </p:sp>
      </p:grpSp>
      <p:sp>
        <p:nvSpPr>
          <p:cNvPr id="23" name="Right Arrow 22"/>
          <p:cNvSpPr/>
          <p:nvPr/>
        </p:nvSpPr>
        <p:spPr>
          <a:xfrm rot="5400000">
            <a:off x="7975718" y="5268154"/>
            <a:ext cx="457200" cy="3657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smtClean="0">
                <a:latin typeface="+mj-lt"/>
              </a:rPr>
              <a:t>GANs</a:t>
            </a:r>
            <a:endParaRPr lang="en-US" sz="3600" dirty="0">
              <a:latin typeface="+mj-lt"/>
            </a:endParaRPr>
          </a:p>
        </p:txBody>
      </p:sp>
    </p:spTree>
    <p:extLst>
      <p:ext uri="{BB962C8B-B14F-4D97-AF65-F5344CB8AC3E}">
        <p14:creationId xmlns:p14="http://schemas.microsoft.com/office/powerpoint/2010/main" val="12092710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12192000" cy="822960"/>
          </a:xfrm>
          <a:prstGeom prst="rect">
            <a:avLst/>
          </a:prstGeom>
          <a:solidFill>
            <a:schemeClr val="accent1">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821635"/>
          </a:xfrm>
        </p:spPr>
        <p:txBody>
          <a:bodyPr>
            <a:normAutofit/>
          </a:bodyPr>
          <a:lstStyle/>
          <a:p>
            <a:r>
              <a:rPr lang="en-US" sz="3600" dirty="0" smtClean="0">
                <a:solidFill>
                  <a:schemeClr val="bg1"/>
                </a:solidFill>
              </a:rPr>
              <a:t>Lecture II: </a:t>
            </a:r>
            <a:r>
              <a:rPr lang="en-US" sz="3600" b="1" dirty="0">
                <a:solidFill>
                  <a:schemeClr val="bg1"/>
                </a:solidFill>
              </a:rPr>
              <a:t>Tips and tricks to training a deep neural network</a:t>
            </a:r>
            <a:endParaRPr lang="en-US" sz="3600" b="0" dirty="0" smtClean="0">
              <a:solidFill>
                <a:schemeClr val="bg1"/>
              </a:solidFill>
              <a:effectLst/>
            </a:endParaRPr>
          </a:p>
        </p:txBody>
      </p:sp>
      <p:sp>
        <p:nvSpPr>
          <p:cNvPr id="3" name="Content Placeholder 2"/>
          <p:cNvSpPr>
            <a:spLocks noGrp="1"/>
          </p:cNvSpPr>
          <p:nvPr>
            <p:ph idx="1"/>
          </p:nvPr>
        </p:nvSpPr>
        <p:spPr>
          <a:xfrm>
            <a:off x="0" y="1364974"/>
            <a:ext cx="12192000" cy="5208104"/>
          </a:xfrm>
        </p:spPr>
        <p:txBody>
          <a:bodyPr>
            <a:normAutofit/>
          </a:bodyPr>
          <a:lstStyle/>
          <a:p>
            <a:pPr marL="0" indent="0" fontAlgn="base">
              <a:buNone/>
            </a:pPr>
            <a:r>
              <a:rPr lang="en-US" dirty="0"/>
              <a:t>I. How to define your task/problem in a deep learning framework:</a:t>
            </a:r>
          </a:p>
          <a:p>
            <a:pPr lvl="1"/>
            <a:r>
              <a:rPr lang="en-US" dirty="0" smtClean="0"/>
              <a:t>Choosing </a:t>
            </a:r>
            <a:r>
              <a:rPr lang="en-US" dirty="0"/>
              <a:t>the right neural network (Choosing the right loss function</a:t>
            </a:r>
            <a:r>
              <a:rPr lang="en-US" dirty="0" smtClean="0"/>
              <a:t>)</a:t>
            </a:r>
          </a:p>
          <a:p>
            <a:pPr lvl="1"/>
            <a:r>
              <a:rPr lang="en-US" dirty="0" smtClean="0"/>
              <a:t>Choosing the right dataset (dataset composition and synthetic data)</a:t>
            </a:r>
            <a:endParaRPr lang="en-US" b="0" dirty="0" smtClean="0">
              <a:effectLst/>
            </a:endParaRPr>
          </a:p>
          <a:p>
            <a:pPr lvl="1"/>
            <a:r>
              <a:rPr lang="en-US" dirty="0" smtClean="0"/>
              <a:t>Choosing the right hyper parameters</a:t>
            </a:r>
            <a:endParaRPr lang="en-US" b="0" dirty="0" smtClean="0">
              <a:effectLst/>
            </a:endParaRPr>
          </a:p>
          <a:p>
            <a:pPr lvl="1"/>
            <a:r>
              <a:rPr lang="en-US" dirty="0" smtClean="0"/>
              <a:t>How </a:t>
            </a:r>
            <a:r>
              <a:rPr lang="en-US" dirty="0"/>
              <a:t>to build in expert knowledge into your deep learning </a:t>
            </a:r>
            <a:r>
              <a:rPr lang="en-US" dirty="0" smtClean="0"/>
              <a:t>framework</a:t>
            </a:r>
            <a:r>
              <a:rPr lang="en-US" dirty="0"/>
              <a:t> </a:t>
            </a:r>
            <a:r>
              <a:rPr lang="en-US" dirty="0" smtClean="0"/>
              <a:t>(e.g</a:t>
            </a:r>
            <a:r>
              <a:rPr lang="en-US" dirty="0"/>
              <a:t>., conditional </a:t>
            </a:r>
            <a:r>
              <a:rPr lang="en-US" dirty="0" smtClean="0"/>
              <a:t>GANs)</a:t>
            </a:r>
            <a:br>
              <a:rPr lang="en-US" dirty="0" smtClean="0"/>
            </a:br>
            <a:endParaRPr lang="en-US" b="0" dirty="0" smtClean="0">
              <a:effectLst/>
            </a:endParaRPr>
          </a:p>
          <a:p>
            <a:pPr marL="0" indent="0">
              <a:buNone/>
            </a:pPr>
            <a:r>
              <a:rPr lang="en-US" dirty="0" smtClean="0"/>
              <a:t>II. How to monitor your training process and validation:</a:t>
            </a:r>
            <a:endParaRPr lang="en-US" b="0" dirty="0" smtClean="0">
              <a:effectLst/>
            </a:endParaRPr>
          </a:p>
          <a:p>
            <a:pPr lvl="1"/>
            <a:r>
              <a:rPr lang="en-US" dirty="0" smtClean="0"/>
              <a:t>Choosing </a:t>
            </a:r>
            <a:r>
              <a:rPr lang="en-US" dirty="0"/>
              <a:t>the right deep learning framework (e.g., tensor flow, </a:t>
            </a:r>
            <a:r>
              <a:rPr lang="en-US" dirty="0" err="1"/>
              <a:t>mxnet</a:t>
            </a:r>
            <a:r>
              <a:rPr lang="en-US" dirty="0"/>
              <a:t>)</a:t>
            </a:r>
            <a:endParaRPr lang="en-US" b="0" dirty="0" smtClean="0">
              <a:effectLst/>
            </a:endParaRPr>
          </a:p>
          <a:p>
            <a:pPr lvl="1"/>
            <a:r>
              <a:rPr lang="en-US" dirty="0" err="1" smtClean="0"/>
              <a:t>Tensorboard</a:t>
            </a:r>
            <a:r>
              <a:rPr lang="en-US" dirty="0" smtClean="0"/>
              <a:t> Tutorial</a:t>
            </a:r>
            <a:br>
              <a:rPr lang="en-US" dirty="0" smtClean="0"/>
            </a:br>
            <a:endParaRPr lang="en-US" b="0" dirty="0" smtClean="0">
              <a:effectLst/>
            </a:endParaRPr>
          </a:p>
          <a:p>
            <a:pPr marL="0" indent="0">
              <a:buNone/>
            </a:pPr>
            <a:r>
              <a:rPr lang="en-US" dirty="0"/>
              <a:t>III. Training CNNs as a case study</a:t>
            </a:r>
            <a:endParaRPr lang="en-US" b="0" dirty="0" smtClean="0">
              <a:effectLst/>
            </a:endParaRPr>
          </a:p>
          <a:p>
            <a:endParaRPr lang="en-US" b="0" dirty="0" smtClean="0">
              <a:effectLst/>
            </a:endParaRPr>
          </a:p>
        </p:txBody>
      </p:sp>
    </p:spTree>
    <p:extLst>
      <p:ext uri="{BB962C8B-B14F-4D97-AF65-F5344CB8AC3E}">
        <p14:creationId xmlns:p14="http://schemas.microsoft.com/office/powerpoint/2010/main" val="19062856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64974"/>
            <a:ext cx="12192000" cy="5632174"/>
          </a:xfrm>
        </p:spPr>
        <p:txBody>
          <a:bodyPr>
            <a:normAutofit/>
          </a:bodyPr>
          <a:lstStyle/>
          <a:p>
            <a:r>
              <a:rPr lang="en-US" dirty="0" smtClean="0"/>
              <a:t>Basics of designing task-specific neural networks</a:t>
            </a:r>
            <a:endParaRPr lang="en-US" b="0" dirty="0" smtClean="0">
              <a:effectLst/>
            </a:endParaRPr>
          </a:p>
          <a:p>
            <a:pPr marL="0" indent="0">
              <a:buNone/>
            </a:pPr>
            <a:r>
              <a:rPr lang="en-US" dirty="0" smtClean="0"/>
              <a:t>— hand-building loss functions (distance metrics based on style, emotion, </a:t>
            </a:r>
            <a:r>
              <a:rPr lang="en-US" dirty="0" err="1" smtClean="0"/>
              <a:t>etc</a:t>
            </a:r>
            <a:r>
              <a:rPr lang="en-US" dirty="0" smtClean="0"/>
              <a:t>)</a:t>
            </a:r>
            <a:endParaRPr lang="en-US" b="0" dirty="0" smtClean="0">
              <a:effectLst/>
            </a:endParaRPr>
          </a:p>
          <a:p>
            <a:pPr marL="0" indent="0">
              <a:buNone/>
            </a:pPr>
            <a:r>
              <a:rPr lang="en-US" dirty="0" smtClean="0"/>
              <a:t>— using multiple types of input data/domains as a form of conditioning (e.g., GANs)</a:t>
            </a:r>
            <a:endParaRPr lang="en-US" b="0" dirty="0" smtClean="0">
              <a:effectLst/>
            </a:endParaRPr>
          </a:p>
          <a:p>
            <a:pPr fontAlgn="base"/>
            <a:endParaRPr lang="en-US" dirty="0" smtClean="0"/>
          </a:p>
          <a:p>
            <a:pPr fontAlgn="base"/>
            <a:r>
              <a:rPr lang="en-US" dirty="0" smtClean="0"/>
              <a:t>I</a:t>
            </a:r>
            <a:r>
              <a:rPr lang="en-US" dirty="0"/>
              <a:t>. Google </a:t>
            </a:r>
            <a:r>
              <a:rPr lang="en-US" dirty="0" err="1"/>
              <a:t>DeepDream</a:t>
            </a:r>
            <a:r>
              <a:rPr lang="en-US" dirty="0"/>
              <a:t>/network dissection</a:t>
            </a:r>
          </a:p>
          <a:p>
            <a:r>
              <a:rPr lang="en-US" dirty="0"/>
              <a:t>II. Image to image translation networks, style transfer networks</a:t>
            </a:r>
            <a:endParaRPr lang="en-US" b="0" dirty="0" smtClean="0">
              <a:effectLst/>
            </a:endParaRPr>
          </a:p>
          <a:p>
            <a:r>
              <a:rPr lang="en-US" dirty="0"/>
              <a:t>III. Mixing graphs and neural networks (learning conditional relationships between objects in a task</a:t>
            </a:r>
            <a:r>
              <a:rPr lang="en-US" dirty="0" smtClean="0"/>
              <a:t>)</a:t>
            </a:r>
          </a:p>
          <a:p>
            <a:endParaRPr lang="en-US" b="0" dirty="0" smtClean="0">
              <a:effectLst/>
            </a:endParaRPr>
          </a:p>
        </p:txBody>
      </p:sp>
      <p:sp>
        <p:nvSpPr>
          <p:cNvPr id="4" name="Rectangle 3"/>
          <p:cNvSpPr/>
          <p:nvPr/>
        </p:nvSpPr>
        <p:spPr>
          <a:xfrm>
            <a:off x="0" y="2"/>
            <a:ext cx="12192000" cy="822960"/>
          </a:xfrm>
          <a:prstGeom prst="rect">
            <a:avLst/>
          </a:prstGeom>
          <a:solidFill>
            <a:schemeClr val="accent1">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834887"/>
          </a:xfrm>
        </p:spPr>
        <p:txBody>
          <a:bodyPr>
            <a:normAutofit/>
          </a:bodyPr>
          <a:lstStyle/>
          <a:p>
            <a:r>
              <a:rPr lang="en-US" sz="3600" dirty="0" smtClean="0">
                <a:solidFill>
                  <a:schemeClr val="bg1"/>
                </a:solidFill>
              </a:rPr>
              <a:t>Lecture III: </a:t>
            </a:r>
            <a:r>
              <a:rPr lang="en-US" sz="3600" b="1" dirty="0">
                <a:solidFill>
                  <a:schemeClr val="bg1"/>
                </a:solidFill>
              </a:rPr>
              <a:t>Applying deep learning </a:t>
            </a:r>
            <a:r>
              <a:rPr lang="en-US" sz="3600" b="1" dirty="0" smtClean="0">
                <a:solidFill>
                  <a:schemeClr val="bg1"/>
                </a:solidFill>
              </a:rPr>
              <a:t>algorithms and Case </a:t>
            </a:r>
            <a:r>
              <a:rPr lang="en-US" sz="3600" b="1" dirty="0">
                <a:solidFill>
                  <a:schemeClr val="bg1"/>
                </a:solidFill>
              </a:rPr>
              <a:t>Studies</a:t>
            </a:r>
            <a:endParaRPr lang="en-US" sz="3600" b="0" dirty="0" smtClean="0">
              <a:solidFill>
                <a:schemeClr val="bg1"/>
              </a:solidFill>
              <a:effectLst/>
            </a:endParaRPr>
          </a:p>
        </p:txBody>
      </p:sp>
    </p:spTree>
    <p:extLst>
      <p:ext uri="{BB962C8B-B14F-4D97-AF65-F5344CB8AC3E}">
        <p14:creationId xmlns:p14="http://schemas.microsoft.com/office/powerpoint/2010/main" val="10398693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Information Processing in a VERY Simple Neural network</a:t>
            </a:r>
            <a:endParaRPr lang="en-US" sz="3600" b="1" dirty="0" smtClean="0">
              <a:solidFill>
                <a:schemeClr val="bg1"/>
              </a:solidFill>
              <a:effectLst/>
            </a:endParaRPr>
          </a:p>
        </p:txBody>
      </p:sp>
      <p:pic>
        <p:nvPicPr>
          <p:cNvPr id="275" name="Picture 2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282" y="2267423"/>
            <a:ext cx="4663440" cy="3108960"/>
          </a:xfrm>
          <a:prstGeom prst="rect">
            <a:avLst/>
          </a:prstGeom>
        </p:spPr>
      </p:pic>
      <p:sp>
        <p:nvSpPr>
          <p:cNvPr id="276" name="TextBox 275"/>
          <p:cNvSpPr txBox="1"/>
          <p:nvPr/>
        </p:nvSpPr>
        <p:spPr>
          <a:xfrm>
            <a:off x="6095998" y="3129406"/>
            <a:ext cx="5773270" cy="1815882"/>
          </a:xfrm>
          <a:prstGeom prst="rect">
            <a:avLst/>
          </a:prstGeom>
          <a:noFill/>
        </p:spPr>
        <p:txBody>
          <a:bodyPr wrap="square" rtlCol="0">
            <a:spAutoFit/>
          </a:bodyPr>
          <a:lstStyle/>
          <a:p>
            <a:r>
              <a:rPr lang="en-US" sz="2800" b="1" dirty="0"/>
              <a:t>Problem:</a:t>
            </a:r>
          </a:p>
          <a:p>
            <a:r>
              <a:rPr lang="en-US" sz="2800" b="1" i="1" dirty="0"/>
              <a:t>Detecting if a driver is drunk.</a:t>
            </a:r>
          </a:p>
          <a:p>
            <a:r>
              <a:rPr lang="en-US" sz="2800" dirty="0"/>
              <a:t>Given an X ‘</a:t>
            </a:r>
            <a:r>
              <a:rPr lang="en-US" sz="2800" dirty="0" err="1"/>
              <a:t>swerviness</a:t>
            </a:r>
            <a:r>
              <a:rPr lang="en-US" sz="2800" dirty="0"/>
              <a:t>’ of a car, is the driver drunk?</a:t>
            </a:r>
            <a:endParaRPr lang="en-US" sz="2800" dirty="0"/>
          </a:p>
        </p:txBody>
      </p:sp>
    </p:spTree>
    <p:extLst>
      <p:ext uri="{BB962C8B-B14F-4D97-AF65-F5344CB8AC3E}">
        <p14:creationId xmlns:p14="http://schemas.microsoft.com/office/powerpoint/2010/main" val="745068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Information Processing in a VERY Simple Neural network</a:t>
            </a:r>
            <a:endParaRPr lang="en-US" sz="3600" b="1" dirty="0" smtClean="0">
              <a:solidFill>
                <a:schemeClr val="bg1"/>
              </a:solidFill>
              <a:effectLst/>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282" y="2267423"/>
            <a:ext cx="4663440" cy="3108960"/>
          </a:xfrm>
          <a:prstGeom prst="rect">
            <a:avLst/>
          </a:prstGeom>
        </p:spPr>
      </p:pic>
      <p:grpSp>
        <p:nvGrpSpPr>
          <p:cNvPr id="5" name="Group 4"/>
          <p:cNvGrpSpPr/>
          <p:nvPr/>
        </p:nvGrpSpPr>
        <p:grpSpPr>
          <a:xfrm>
            <a:off x="6597252" y="2974748"/>
            <a:ext cx="4296598" cy="1225955"/>
            <a:chOff x="6686899" y="2849887"/>
            <a:chExt cx="4296598" cy="1225955"/>
          </a:xfrm>
        </p:grpSpPr>
        <p:sp>
          <p:nvSpPr>
            <p:cNvPr id="107" name="Oval 106"/>
            <p:cNvSpPr/>
            <p:nvPr/>
          </p:nvSpPr>
          <p:spPr>
            <a:xfrm>
              <a:off x="9014767" y="3344322"/>
              <a:ext cx="731520" cy="73152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6" idx="6"/>
            </p:cNvCxnSpPr>
            <p:nvPr/>
          </p:nvCxnSpPr>
          <p:spPr>
            <a:xfrm flipV="1">
              <a:off x="7724558" y="3701648"/>
              <a:ext cx="1277286" cy="84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8163971" y="3196733"/>
              <a:ext cx="718546" cy="474029"/>
            </a:xfrm>
            <a:prstGeom prst="rect">
              <a:avLst/>
            </a:prstGeom>
            <a:noFill/>
          </p:spPr>
          <p:txBody>
            <a:bodyPr wrap="square" rtlCol="0">
              <a:spAutoFit/>
            </a:bodyPr>
            <a:lstStyle/>
            <a:p>
              <a:r>
                <a:rPr lang="en-US" sz="2400" dirty="0" smtClean="0"/>
                <a:t>w</a:t>
              </a:r>
              <a:r>
                <a:rPr lang="en-US" sz="2400" baseline="-25000" dirty="0" smtClean="0"/>
                <a:t>1</a:t>
              </a:r>
              <a:endParaRPr lang="en-US" sz="2400" baseline="-25000" dirty="0"/>
            </a:p>
          </p:txBody>
        </p:sp>
        <p:sp>
          <p:nvSpPr>
            <p:cNvPr id="127" name="TextBox 126"/>
            <p:cNvSpPr txBox="1"/>
            <p:nvPr/>
          </p:nvSpPr>
          <p:spPr>
            <a:xfrm>
              <a:off x="6686899" y="3386917"/>
              <a:ext cx="445951" cy="646331"/>
            </a:xfrm>
            <a:prstGeom prst="rect">
              <a:avLst/>
            </a:prstGeom>
            <a:noFill/>
          </p:spPr>
          <p:txBody>
            <a:bodyPr wrap="square" rtlCol="0">
              <a:spAutoFit/>
            </a:bodyPr>
            <a:lstStyle/>
            <a:p>
              <a:r>
                <a:rPr lang="en-US" sz="3600" dirty="0" smtClean="0">
                  <a:solidFill>
                    <a:srgbClr val="FF0000"/>
                  </a:solidFill>
                </a:rPr>
                <a:t>X</a:t>
              </a:r>
              <a:endParaRPr lang="en-US" sz="3600" dirty="0">
                <a:solidFill>
                  <a:srgbClr val="FF0000"/>
                </a:solidFill>
              </a:endParaRPr>
            </a:p>
          </p:txBody>
        </p:sp>
        <p:cxnSp>
          <p:nvCxnSpPr>
            <p:cNvPr id="131" name="Straight Arrow Connector 130"/>
            <p:cNvCxnSpPr/>
            <p:nvPr/>
          </p:nvCxnSpPr>
          <p:spPr>
            <a:xfrm>
              <a:off x="9806344" y="3710082"/>
              <a:ext cx="4631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TextBox 146"/>
                <p:cNvSpPr txBox="1"/>
                <p:nvPr/>
              </p:nvSpPr>
              <p:spPr>
                <a:xfrm>
                  <a:off x="10296142" y="3359217"/>
                  <a:ext cx="687355" cy="7017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rgbClr val="FF0000"/>
                                </a:solidFill>
                                <a:latin typeface="Cambria Math" charset="0"/>
                              </a:rPr>
                            </m:ctrlPr>
                          </m:dPr>
                          <m:e>
                            <m:f>
                              <m:fPr>
                                <m:type m:val="noBar"/>
                                <m:ctrlPr>
                                  <a:rPr lang="en-US" sz="2400" i="1" smtClean="0">
                                    <a:solidFill>
                                      <a:srgbClr val="FF0000"/>
                                    </a:solidFill>
                                    <a:latin typeface="Cambria Math" charset="0"/>
                                  </a:rPr>
                                </m:ctrlPr>
                              </m:fPr>
                              <m:num>
                                <m:r>
                                  <a:rPr lang="en-US" sz="2400" b="0" i="1" smtClean="0">
                                    <a:solidFill>
                                      <a:srgbClr val="FF0000"/>
                                    </a:solidFill>
                                    <a:latin typeface="Cambria Math" charset="0"/>
                                  </a:rPr>
                                  <m:t>0</m:t>
                                </m:r>
                              </m:num>
                              <m:den>
                                <m:r>
                                  <a:rPr lang="en-US" sz="2400" b="0" i="1" smtClean="0">
                                    <a:solidFill>
                                      <a:srgbClr val="FF0000"/>
                                    </a:solidFill>
                                    <a:latin typeface="Cambria Math" charset="0"/>
                                  </a:rPr>
                                  <m:t>1</m:t>
                                </m:r>
                              </m:den>
                            </m:f>
                          </m:e>
                        </m:d>
                      </m:oMath>
                    </m:oMathPara>
                  </a14:m>
                  <a:endParaRPr lang="en-US" sz="2400" dirty="0">
                    <a:solidFill>
                      <a:srgbClr val="FF0000"/>
                    </a:solidFill>
                  </a:endParaRPr>
                </a:p>
              </p:txBody>
            </p:sp>
          </mc:Choice>
          <mc:Fallback xmlns="">
            <p:sp>
              <p:nvSpPr>
                <p:cNvPr id="147" name="TextBox 146"/>
                <p:cNvSpPr txBox="1">
                  <a:spLocks noRot="1" noChangeAspect="1" noMove="1" noResize="1" noEditPoints="1" noAdjustHandles="1" noChangeArrowheads="1" noChangeShapeType="1" noTextEdit="1"/>
                </p:cNvSpPr>
                <p:nvPr/>
              </p:nvSpPr>
              <p:spPr>
                <a:xfrm>
                  <a:off x="10296142" y="3359217"/>
                  <a:ext cx="687355" cy="701731"/>
                </a:xfrm>
                <a:prstGeom prst="rect">
                  <a:avLst/>
                </a:prstGeom>
                <a:blipFill rotWithShape="0">
                  <a:blip r:embed="rId4"/>
                  <a:stretch>
                    <a:fillRect/>
                  </a:stretch>
                </a:blipFill>
              </p:spPr>
              <p:txBody>
                <a:bodyPr/>
                <a:lstStyle/>
                <a:p>
                  <a:r>
                    <a:rPr lang="en-US">
                      <a:noFill/>
                    </a:rPr>
                    <a:t> </a:t>
                  </a:r>
                </a:p>
              </p:txBody>
            </p:sp>
          </mc:Fallback>
        </mc:AlternateContent>
        <p:sp>
          <p:nvSpPr>
            <p:cNvPr id="16" name="Oval 15"/>
            <p:cNvSpPr/>
            <p:nvPr/>
          </p:nvSpPr>
          <p:spPr>
            <a:xfrm>
              <a:off x="7145559" y="3420583"/>
              <a:ext cx="578999" cy="578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9314126" y="2849887"/>
              <a:ext cx="965329" cy="461665"/>
            </a:xfrm>
            <a:prstGeom prst="rect">
              <a:avLst/>
            </a:prstGeom>
          </p:spPr>
          <p:txBody>
            <a:bodyPr wrap="none">
              <a:spAutoFit/>
            </a:bodyPr>
            <a:lstStyle/>
            <a:p>
              <a:r>
                <a:rPr lang="en-US" sz="2400" dirty="0" smtClean="0"/>
                <a:t>Node</a:t>
              </a:r>
              <a:r>
                <a:rPr lang="en-US" sz="2400" baseline="-25000" dirty="0" smtClean="0"/>
                <a:t>1</a:t>
              </a:r>
              <a:endParaRPr lang="en-US" sz="2400" dirty="0"/>
            </a:p>
          </p:txBody>
        </p:sp>
      </p:grpSp>
    </p:spTree>
    <p:extLst>
      <p:ext uri="{BB962C8B-B14F-4D97-AF65-F5344CB8AC3E}">
        <p14:creationId xmlns:p14="http://schemas.microsoft.com/office/powerpoint/2010/main" val="455972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Information Processing in a VERY Simple Neural network</a:t>
            </a:r>
            <a:endParaRPr lang="en-US" sz="3600" b="1" dirty="0" smtClean="0">
              <a:solidFill>
                <a:schemeClr val="bg1"/>
              </a:solidFill>
              <a:effectLst/>
            </a:endParaRPr>
          </a:p>
        </p:txBody>
      </p:sp>
      <p:sp>
        <p:nvSpPr>
          <p:cNvPr id="126" name="TextBox 125"/>
          <p:cNvSpPr txBox="1"/>
          <p:nvPr/>
        </p:nvSpPr>
        <p:spPr>
          <a:xfrm>
            <a:off x="7433713" y="4724961"/>
            <a:ext cx="3280294" cy="461665"/>
          </a:xfrm>
          <a:prstGeom prst="rect">
            <a:avLst/>
          </a:prstGeom>
          <a:noFill/>
        </p:spPr>
        <p:txBody>
          <a:bodyPr wrap="square" rtlCol="0">
            <a:spAutoFit/>
          </a:bodyPr>
          <a:lstStyle/>
          <a:p>
            <a:pPr algn="ctr"/>
            <a:r>
              <a:rPr lang="en-US" sz="2400" dirty="0" smtClean="0"/>
              <a:t>Node</a:t>
            </a:r>
            <a:r>
              <a:rPr lang="en-US" sz="2400" baseline="-25000" dirty="0" smtClean="0"/>
              <a:t>1</a:t>
            </a:r>
            <a:r>
              <a:rPr lang="en-US" sz="2400" dirty="0" smtClean="0"/>
              <a:t> = </a:t>
            </a:r>
            <a:r>
              <a:rPr lang="en-US" sz="2400" dirty="0" smtClean="0"/>
              <a:t>f(w</a:t>
            </a:r>
            <a:r>
              <a:rPr lang="en-US" sz="2400" baseline="-25000" dirty="0" smtClean="0"/>
              <a:t>1</a:t>
            </a:r>
            <a:r>
              <a:rPr lang="en-US" sz="2400" dirty="0" smtClean="0"/>
              <a:t>X </a:t>
            </a:r>
            <a:r>
              <a:rPr lang="en-US" sz="2400" dirty="0" smtClean="0"/>
              <a:t>+ b)</a:t>
            </a:r>
            <a:endParaRPr lang="en-US" sz="2400" baseline="-25000"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282" y="2267423"/>
            <a:ext cx="4663440" cy="3108960"/>
          </a:xfrm>
          <a:prstGeom prst="rect">
            <a:avLst/>
          </a:prstGeom>
        </p:spPr>
      </p:pic>
      <p:grpSp>
        <p:nvGrpSpPr>
          <p:cNvPr id="19" name="Group 18"/>
          <p:cNvGrpSpPr/>
          <p:nvPr/>
        </p:nvGrpSpPr>
        <p:grpSpPr>
          <a:xfrm>
            <a:off x="6597252" y="2974748"/>
            <a:ext cx="4296598" cy="1225955"/>
            <a:chOff x="6686899" y="2849887"/>
            <a:chExt cx="4296598" cy="1225955"/>
          </a:xfrm>
        </p:grpSpPr>
        <p:sp>
          <p:nvSpPr>
            <p:cNvPr id="20" name="Oval 19"/>
            <p:cNvSpPr/>
            <p:nvPr/>
          </p:nvSpPr>
          <p:spPr>
            <a:xfrm>
              <a:off x="9014767" y="3344322"/>
              <a:ext cx="731520" cy="73152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flipV="1">
              <a:off x="7724558" y="3701648"/>
              <a:ext cx="1277286" cy="84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163971" y="3196733"/>
              <a:ext cx="718546" cy="474029"/>
            </a:xfrm>
            <a:prstGeom prst="rect">
              <a:avLst/>
            </a:prstGeom>
            <a:noFill/>
          </p:spPr>
          <p:txBody>
            <a:bodyPr wrap="square" rtlCol="0">
              <a:spAutoFit/>
            </a:bodyPr>
            <a:lstStyle/>
            <a:p>
              <a:r>
                <a:rPr lang="en-US" sz="2400" dirty="0" smtClean="0"/>
                <a:t>w</a:t>
              </a:r>
              <a:r>
                <a:rPr lang="en-US" sz="2400" baseline="-25000" dirty="0" smtClean="0"/>
                <a:t>1</a:t>
              </a:r>
              <a:endParaRPr lang="en-US" sz="2400" baseline="-25000" dirty="0"/>
            </a:p>
          </p:txBody>
        </p:sp>
        <p:sp>
          <p:nvSpPr>
            <p:cNvPr id="23" name="TextBox 22"/>
            <p:cNvSpPr txBox="1"/>
            <p:nvPr/>
          </p:nvSpPr>
          <p:spPr>
            <a:xfrm>
              <a:off x="6686899" y="3386917"/>
              <a:ext cx="445951" cy="646331"/>
            </a:xfrm>
            <a:prstGeom prst="rect">
              <a:avLst/>
            </a:prstGeom>
            <a:noFill/>
          </p:spPr>
          <p:txBody>
            <a:bodyPr wrap="square" rtlCol="0">
              <a:spAutoFit/>
            </a:bodyPr>
            <a:lstStyle/>
            <a:p>
              <a:r>
                <a:rPr lang="en-US" sz="3600" dirty="0" smtClean="0">
                  <a:solidFill>
                    <a:srgbClr val="FF0000"/>
                  </a:solidFill>
                </a:rPr>
                <a:t>X</a:t>
              </a:r>
              <a:endParaRPr lang="en-US" sz="3600" dirty="0">
                <a:solidFill>
                  <a:srgbClr val="FF0000"/>
                </a:solidFill>
              </a:endParaRPr>
            </a:p>
          </p:txBody>
        </p:sp>
        <p:cxnSp>
          <p:nvCxnSpPr>
            <p:cNvPr id="24" name="Straight Arrow Connector 23"/>
            <p:cNvCxnSpPr/>
            <p:nvPr/>
          </p:nvCxnSpPr>
          <p:spPr>
            <a:xfrm>
              <a:off x="9806344" y="3710082"/>
              <a:ext cx="4631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10296142" y="3359217"/>
                  <a:ext cx="687355" cy="7017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rgbClr val="FF0000"/>
                                </a:solidFill>
                                <a:latin typeface="Cambria Math" charset="0"/>
                              </a:rPr>
                            </m:ctrlPr>
                          </m:dPr>
                          <m:e>
                            <m:f>
                              <m:fPr>
                                <m:type m:val="noBar"/>
                                <m:ctrlPr>
                                  <a:rPr lang="en-US" sz="2400" i="1" smtClean="0">
                                    <a:solidFill>
                                      <a:srgbClr val="FF0000"/>
                                    </a:solidFill>
                                    <a:latin typeface="Cambria Math" charset="0"/>
                                  </a:rPr>
                                </m:ctrlPr>
                              </m:fPr>
                              <m:num>
                                <m:r>
                                  <a:rPr lang="en-US" sz="2400" b="0" i="1" smtClean="0">
                                    <a:solidFill>
                                      <a:srgbClr val="FF0000"/>
                                    </a:solidFill>
                                    <a:latin typeface="Cambria Math" charset="0"/>
                                  </a:rPr>
                                  <m:t>0</m:t>
                                </m:r>
                              </m:num>
                              <m:den>
                                <m:r>
                                  <a:rPr lang="en-US" sz="2400" b="0" i="1" smtClean="0">
                                    <a:solidFill>
                                      <a:srgbClr val="FF0000"/>
                                    </a:solidFill>
                                    <a:latin typeface="Cambria Math" charset="0"/>
                                  </a:rPr>
                                  <m:t>1</m:t>
                                </m:r>
                              </m:den>
                            </m:f>
                          </m:e>
                        </m:d>
                      </m:oMath>
                    </m:oMathPara>
                  </a14:m>
                  <a:endParaRPr lang="en-US" sz="2400" dirty="0">
                    <a:solidFill>
                      <a:srgbClr val="FF0000"/>
                    </a:solidFill>
                  </a:endParaRPr>
                </a:p>
              </p:txBody>
            </p:sp>
          </mc:Choice>
          <mc:Fallback xmlns="">
            <p:sp>
              <p:nvSpPr>
                <p:cNvPr id="147" name="TextBox 146"/>
                <p:cNvSpPr txBox="1">
                  <a:spLocks noRot="1" noChangeAspect="1" noMove="1" noResize="1" noEditPoints="1" noAdjustHandles="1" noChangeArrowheads="1" noChangeShapeType="1" noTextEdit="1"/>
                </p:cNvSpPr>
                <p:nvPr/>
              </p:nvSpPr>
              <p:spPr>
                <a:xfrm>
                  <a:off x="10296142" y="3359217"/>
                  <a:ext cx="687355" cy="701731"/>
                </a:xfrm>
                <a:prstGeom prst="rect">
                  <a:avLst/>
                </a:prstGeom>
                <a:blipFill rotWithShape="0">
                  <a:blip r:embed="rId4"/>
                  <a:stretch>
                    <a:fillRect/>
                  </a:stretch>
                </a:blipFill>
              </p:spPr>
              <p:txBody>
                <a:bodyPr/>
                <a:lstStyle/>
                <a:p>
                  <a:r>
                    <a:rPr lang="en-US">
                      <a:noFill/>
                    </a:rPr>
                    <a:t> </a:t>
                  </a:r>
                </a:p>
              </p:txBody>
            </p:sp>
          </mc:Fallback>
        </mc:AlternateContent>
        <p:sp>
          <p:nvSpPr>
            <p:cNvPr id="26" name="Oval 25"/>
            <p:cNvSpPr/>
            <p:nvPr/>
          </p:nvSpPr>
          <p:spPr>
            <a:xfrm>
              <a:off x="7145559" y="3420583"/>
              <a:ext cx="578999" cy="578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314126" y="2849887"/>
              <a:ext cx="965329" cy="461665"/>
            </a:xfrm>
            <a:prstGeom prst="rect">
              <a:avLst/>
            </a:prstGeom>
          </p:spPr>
          <p:txBody>
            <a:bodyPr wrap="none">
              <a:spAutoFit/>
            </a:bodyPr>
            <a:lstStyle/>
            <a:p>
              <a:r>
                <a:rPr lang="en-US" sz="2400" dirty="0" smtClean="0"/>
                <a:t>Node</a:t>
              </a:r>
              <a:r>
                <a:rPr lang="en-US" sz="2400" baseline="-25000" dirty="0" smtClean="0"/>
                <a:t>1</a:t>
              </a:r>
              <a:endParaRPr lang="en-US" sz="2400" dirty="0"/>
            </a:p>
          </p:txBody>
        </p:sp>
      </p:grpSp>
    </p:spTree>
    <p:extLst>
      <p:ext uri="{BB962C8B-B14F-4D97-AF65-F5344CB8AC3E}">
        <p14:creationId xmlns:p14="http://schemas.microsoft.com/office/powerpoint/2010/main" val="1666931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12192000" cy="822960"/>
          </a:xfrm>
          <a:prstGeom prst="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768626"/>
          </a:xfrm>
        </p:spPr>
        <p:txBody>
          <a:bodyPr>
            <a:normAutofit/>
          </a:bodyPr>
          <a:lstStyle/>
          <a:p>
            <a:r>
              <a:rPr lang="en-US" sz="3600" dirty="0" smtClean="0">
                <a:solidFill>
                  <a:schemeClr val="bg1"/>
                </a:solidFill>
              </a:rPr>
              <a:t>Information Processing in a VERY Simple Neural network</a:t>
            </a:r>
            <a:endParaRPr lang="en-US" sz="3600" b="1" dirty="0" smtClean="0">
              <a:solidFill>
                <a:schemeClr val="bg1"/>
              </a:solidFill>
              <a:effectLst/>
            </a:endParaRPr>
          </a:p>
        </p:txBody>
      </p:sp>
      <p:pic>
        <p:nvPicPr>
          <p:cNvPr id="15" name="Picture 14"/>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733086" y="2405447"/>
            <a:ext cx="4663440" cy="3108960"/>
          </a:xfrm>
          <a:prstGeom prst="rect">
            <a:avLst/>
          </a:prstGeom>
        </p:spPr>
      </p:pic>
      <p:sp>
        <p:nvSpPr>
          <p:cNvPr id="6" name="TextBox 5"/>
          <p:cNvSpPr txBox="1"/>
          <p:nvPr/>
        </p:nvSpPr>
        <p:spPr>
          <a:xfrm>
            <a:off x="6400799" y="1431985"/>
            <a:ext cx="5400136" cy="1692771"/>
          </a:xfrm>
          <a:prstGeom prst="rect">
            <a:avLst/>
          </a:prstGeom>
          <a:noFill/>
        </p:spPr>
        <p:txBody>
          <a:bodyPr wrap="square" rtlCol="0">
            <a:spAutoFit/>
          </a:bodyPr>
          <a:lstStyle/>
          <a:p>
            <a:r>
              <a:rPr lang="en-US" sz="2800" dirty="0" smtClean="0"/>
              <a:t>Role of Activation Functions:</a:t>
            </a:r>
          </a:p>
          <a:p>
            <a:r>
              <a:rPr lang="en-US" sz="2800" dirty="0" smtClean="0"/>
              <a:t/>
            </a:r>
            <a:br>
              <a:rPr lang="en-US" sz="2800" dirty="0" smtClean="0"/>
            </a:br>
            <a:r>
              <a:rPr lang="en-US" sz="2400" dirty="0" smtClean="0"/>
              <a:t>I. Linear (or None):</a:t>
            </a:r>
            <a:br>
              <a:rPr lang="en-US" sz="2400" dirty="0" smtClean="0"/>
            </a:br>
            <a:r>
              <a:rPr lang="en-US" sz="2400" dirty="0" smtClean="0"/>
              <a:t>	Output = Node</a:t>
            </a:r>
            <a:r>
              <a:rPr lang="en-US" sz="2400" baseline="-25000" dirty="0" smtClean="0"/>
              <a:t>1</a:t>
            </a:r>
            <a:r>
              <a:rPr lang="en-US" sz="2400" dirty="0" smtClean="0"/>
              <a:t> = w</a:t>
            </a:r>
            <a:r>
              <a:rPr lang="en-US" sz="2400" baseline="-25000" dirty="0" smtClean="0"/>
              <a:t>1</a:t>
            </a:r>
            <a:r>
              <a:rPr lang="en-US" sz="2400" dirty="0" smtClean="0"/>
              <a:t>X </a:t>
            </a:r>
            <a:r>
              <a:rPr lang="en-US" sz="2400" dirty="0" smtClean="0"/>
              <a:t>+ </a:t>
            </a:r>
            <a:r>
              <a:rPr lang="en-US" sz="2400" dirty="0" smtClean="0"/>
              <a:t>b</a:t>
            </a:r>
            <a:r>
              <a:rPr lang="en-US" sz="2400" baseline="-25000" dirty="0" smtClean="0"/>
              <a:t> </a:t>
            </a:r>
          </a:p>
        </p:txBody>
      </p:sp>
      <p:grpSp>
        <p:nvGrpSpPr>
          <p:cNvPr id="7" name="Group 6"/>
          <p:cNvGrpSpPr/>
          <p:nvPr/>
        </p:nvGrpSpPr>
        <p:grpSpPr>
          <a:xfrm>
            <a:off x="7087215" y="3450017"/>
            <a:ext cx="2743200" cy="2743200"/>
            <a:chOff x="6500620" y="3450017"/>
            <a:chExt cx="2743200" cy="2743200"/>
          </a:xfrm>
        </p:grpSpPr>
        <p:cxnSp>
          <p:nvCxnSpPr>
            <p:cNvPr id="20" name="Straight Arrow Connector 19"/>
            <p:cNvCxnSpPr/>
            <p:nvPr/>
          </p:nvCxnSpPr>
          <p:spPr>
            <a:xfrm flipH="1" flipV="1">
              <a:off x="6525130" y="3450017"/>
              <a:ext cx="0" cy="2743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500620" y="6177332"/>
              <a:ext cx="2743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flipV="1">
            <a:off x="7123501" y="3410857"/>
            <a:ext cx="2194560" cy="27432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55739" y="4468483"/>
            <a:ext cx="1173193" cy="400110"/>
          </a:xfrm>
          <a:prstGeom prst="rect">
            <a:avLst/>
          </a:prstGeom>
          <a:noFill/>
        </p:spPr>
        <p:txBody>
          <a:bodyPr wrap="square" rtlCol="0">
            <a:spAutoFit/>
          </a:bodyPr>
          <a:lstStyle/>
          <a:p>
            <a:r>
              <a:rPr lang="en-US" sz="2000" dirty="0" smtClean="0"/>
              <a:t>Output</a:t>
            </a:r>
          </a:p>
        </p:txBody>
      </p:sp>
      <p:sp>
        <p:nvSpPr>
          <p:cNvPr id="28" name="TextBox 27"/>
          <p:cNvSpPr txBox="1"/>
          <p:nvPr/>
        </p:nvSpPr>
        <p:spPr>
          <a:xfrm>
            <a:off x="7364078" y="6270884"/>
            <a:ext cx="2297505" cy="400110"/>
          </a:xfrm>
          <a:prstGeom prst="rect">
            <a:avLst/>
          </a:prstGeom>
          <a:noFill/>
        </p:spPr>
        <p:txBody>
          <a:bodyPr wrap="square" rtlCol="0">
            <a:spAutoFit/>
          </a:bodyPr>
          <a:lstStyle/>
          <a:p>
            <a:pPr algn="ctr"/>
            <a:r>
              <a:rPr lang="en-US" sz="2000" dirty="0" smtClean="0"/>
              <a:t>Input</a:t>
            </a:r>
            <a:endParaRPr lang="en-US" sz="2000" baseline="-25000" dirty="0"/>
          </a:p>
        </p:txBody>
      </p:sp>
      <p:sp>
        <p:nvSpPr>
          <p:cNvPr id="26" name="Oval 25"/>
          <p:cNvSpPr/>
          <p:nvPr/>
        </p:nvSpPr>
        <p:spPr>
          <a:xfrm>
            <a:off x="7212094" y="4964707"/>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538665" y="5683162"/>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865235" y="5835562"/>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017635" y="5639621"/>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8496605" y="535659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756377" y="5487218"/>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8556479" y="5552532"/>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365971" y="551443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801398" y="5536208"/>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040882" y="5253181"/>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8866712" y="4790537"/>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409508" y="499192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779621" y="514432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9100753" y="4795987"/>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8278880" y="402854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8474822" y="418094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8627222" y="381083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974082" y="518243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8126482" y="476877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1688520" y="4552433"/>
            <a:ext cx="3280294" cy="461665"/>
          </a:xfrm>
          <a:prstGeom prst="rect">
            <a:avLst/>
          </a:prstGeom>
          <a:noFill/>
        </p:spPr>
        <p:txBody>
          <a:bodyPr wrap="square" rtlCol="0">
            <a:spAutoFit/>
          </a:bodyPr>
          <a:lstStyle/>
          <a:p>
            <a:pPr algn="ctr"/>
            <a:r>
              <a:rPr lang="en-US" sz="2400" dirty="0" smtClean="0"/>
              <a:t>Node</a:t>
            </a:r>
            <a:r>
              <a:rPr lang="en-US" sz="2400" baseline="-25000" dirty="0" smtClean="0"/>
              <a:t>1</a:t>
            </a:r>
            <a:r>
              <a:rPr lang="en-US" sz="2400" dirty="0" smtClean="0"/>
              <a:t> = </a:t>
            </a:r>
            <a:r>
              <a:rPr lang="en-US" sz="2400" dirty="0" smtClean="0"/>
              <a:t>f(w</a:t>
            </a:r>
            <a:r>
              <a:rPr lang="en-US" sz="2400" baseline="-25000" dirty="0" smtClean="0"/>
              <a:t>1</a:t>
            </a:r>
            <a:r>
              <a:rPr lang="en-US" sz="2400" dirty="0" smtClean="0"/>
              <a:t>X </a:t>
            </a:r>
            <a:r>
              <a:rPr lang="en-US" sz="2400" dirty="0" smtClean="0"/>
              <a:t>+ b)</a:t>
            </a:r>
            <a:endParaRPr lang="en-US" sz="2400" baseline="-25000" dirty="0"/>
          </a:p>
        </p:txBody>
      </p:sp>
      <p:grpSp>
        <p:nvGrpSpPr>
          <p:cNvPr id="47" name="Group 46"/>
          <p:cNvGrpSpPr/>
          <p:nvPr/>
        </p:nvGrpSpPr>
        <p:grpSpPr>
          <a:xfrm>
            <a:off x="852059" y="2802220"/>
            <a:ext cx="4296598" cy="1225955"/>
            <a:chOff x="6686899" y="2849887"/>
            <a:chExt cx="4296598" cy="1225955"/>
          </a:xfrm>
        </p:grpSpPr>
        <p:sp>
          <p:nvSpPr>
            <p:cNvPr id="48" name="Oval 47"/>
            <p:cNvSpPr/>
            <p:nvPr/>
          </p:nvSpPr>
          <p:spPr>
            <a:xfrm>
              <a:off x="9014767" y="3344322"/>
              <a:ext cx="731520" cy="73152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p:nvCxnSpPr>
          <p:spPr>
            <a:xfrm flipV="1">
              <a:off x="7724558" y="3701648"/>
              <a:ext cx="1277286" cy="84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163971" y="3196733"/>
              <a:ext cx="718546" cy="474029"/>
            </a:xfrm>
            <a:prstGeom prst="rect">
              <a:avLst/>
            </a:prstGeom>
            <a:noFill/>
          </p:spPr>
          <p:txBody>
            <a:bodyPr wrap="square" rtlCol="0">
              <a:spAutoFit/>
            </a:bodyPr>
            <a:lstStyle/>
            <a:p>
              <a:r>
                <a:rPr lang="en-US" sz="2400" dirty="0" smtClean="0"/>
                <a:t>w</a:t>
              </a:r>
              <a:r>
                <a:rPr lang="en-US" sz="2400" baseline="-25000" dirty="0" smtClean="0"/>
                <a:t>1</a:t>
              </a:r>
              <a:endParaRPr lang="en-US" sz="2400" baseline="-25000" dirty="0"/>
            </a:p>
          </p:txBody>
        </p:sp>
        <p:sp>
          <p:nvSpPr>
            <p:cNvPr id="51" name="TextBox 50"/>
            <p:cNvSpPr txBox="1"/>
            <p:nvPr/>
          </p:nvSpPr>
          <p:spPr>
            <a:xfrm>
              <a:off x="6686899" y="3386917"/>
              <a:ext cx="445951" cy="646331"/>
            </a:xfrm>
            <a:prstGeom prst="rect">
              <a:avLst/>
            </a:prstGeom>
            <a:noFill/>
          </p:spPr>
          <p:txBody>
            <a:bodyPr wrap="square" rtlCol="0">
              <a:spAutoFit/>
            </a:bodyPr>
            <a:lstStyle/>
            <a:p>
              <a:r>
                <a:rPr lang="en-US" sz="3600" dirty="0" smtClean="0">
                  <a:solidFill>
                    <a:srgbClr val="FF0000"/>
                  </a:solidFill>
                </a:rPr>
                <a:t>X</a:t>
              </a:r>
              <a:endParaRPr lang="en-US" sz="3600" dirty="0">
                <a:solidFill>
                  <a:srgbClr val="FF0000"/>
                </a:solidFill>
              </a:endParaRPr>
            </a:p>
          </p:txBody>
        </p:sp>
        <p:cxnSp>
          <p:nvCxnSpPr>
            <p:cNvPr id="52" name="Straight Arrow Connector 51"/>
            <p:cNvCxnSpPr/>
            <p:nvPr/>
          </p:nvCxnSpPr>
          <p:spPr>
            <a:xfrm>
              <a:off x="9806344" y="3710082"/>
              <a:ext cx="4631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p:cNvSpPr txBox="1"/>
                <p:nvPr/>
              </p:nvSpPr>
              <p:spPr>
                <a:xfrm>
                  <a:off x="10296142" y="3359217"/>
                  <a:ext cx="687355" cy="7017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rgbClr val="FF0000"/>
                                </a:solidFill>
                                <a:latin typeface="Cambria Math" charset="0"/>
                              </a:rPr>
                            </m:ctrlPr>
                          </m:dPr>
                          <m:e>
                            <m:f>
                              <m:fPr>
                                <m:type m:val="noBar"/>
                                <m:ctrlPr>
                                  <a:rPr lang="en-US" sz="2400" i="1" smtClean="0">
                                    <a:solidFill>
                                      <a:srgbClr val="FF0000"/>
                                    </a:solidFill>
                                    <a:latin typeface="Cambria Math" charset="0"/>
                                  </a:rPr>
                                </m:ctrlPr>
                              </m:fPr>
                              <m:num>
                                <m:r>
                                  <a:rPr lang="en-US" sz="2400" b="0" i="1" smtClean="0">
                                    <a:solidFill>
                                      <a:srgbClr val="FF0000"/>
                                    </a:solidFill>
                                    <a:latin typeface="Cambria Math" charset="0"/>
                                  </a:rPr>
                                  <m:t>0</m:t>
                                </m:r>
                              </m:num>
                              <m:den>
                                <m:r>
                                  <a:rPr lang="en-US" sz="2400" b="0" i="1" smtClean="0">
                                    <a:solidFill>
                                      <a:srgbClr val="FF0000"/>
                                    </a:solidFill>
                                    <a:latin typeface="Cambria Math" charset="0"/>
                                  </a:rPr>
                                  <m:t>1</m:t>
                                </m:r>
                              </m:den>
                            </m:f>
                          </m:e>
                        </m:d>
                      </m:oMath>
                    </m:oMathPara>
                  </a14:m>
                  <a:endParaRPr lang="en-US" sz="2400" dirty="0">
                    <a:solidFill>
                      <a:srgbClr val="FF0000"/>
                    </a:solidFill>
                  </a:endParaRPr>
                </a:p>
              </p:txBody>
            </p:sp>
          </mc:Choice>
          <mc:Fallback xmlns="">
            <p:sp>
              <p:nvSpPr>
                <p:cNvPr id="147" name="TextBox 146"/>
                <p:cNvSpPr txBox="1">
                  <a:spLocks noRot="1" noChangeAspect="1" noMove="1" noResize="1" noEditPoints="1" noAdjustHandles="1" noChangeArrowheads="1" noChangeShapeType="1" noTextEdit="1"/>
                </p:cNvSpPr>
                <p:nvPr/>
              </p:nvSpPr>
              <p:spPr>
                <a:xfrm>
                  <a:off x="10296142" y="3359217"/>
                  <a:ext cx="687355" cy="701731"/>
                </a:xfrm>
                <a:prstGeom prst="rect">
                  <a:avLst/>
                </a:prstGeom>
                <a:blipFill rotWithShape="0">
                  <a:blip r:embed="rId4"/>
                  <a:stretch>
                    <a:fillRect/>
                  </a:stretch>
                </a:blipFill>
              </p:spPr>
              <p:txBody>
                <a:bodyPr/>
                <a:lstStyle/>
                <a:p>
                  <a:r>
                    <a:rPr lang="en-US">
                      <a:noFill/>
                    </a:rPr>
                    <a:t> </a:t>
                  </a:r>
                </a:p>
              </p:txBody>
            </p:sp>
          </mc:Fallback>
        </mc:AlternateContent>
        <p:sp>
          <p:nvSpPr>
            <p:cNvPr id="54" name="Oval 53"/>
            <p:cNvSpPr/>
            <p:nvPr/>
          </p:nvSpPr>
          <p:spPr>
            <a:xfrm>
              <a:off x="7145559" y="3420583"/>
              <a:ext cx="578999" cy="578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314126" y="2849887"/>
              <a:ext cx="965329" cy="461665"/>
            </a:xfrm>
            <a:prstGeom prst="rect">
              <a:avLst/>
            </a:prstGeom>
          </p:spPr>
          <p:txBody>
            <a:bodyPr wrap="none">
              <a:spAutoFit/>
            </a:bodyPr>
            <a:lstStyle/>
            <a:p>
              <a:r>
                <a:rPr lang="en-US" sz="2400" dirty="0" smtClean="0"/>
                <a:t>Node</a:t>
              </a:r>
              <a:r>
                <a:rPr lang="en-US" sz="2400" baseline="-25000" dirty="0" smtClean="0"/>
                <a:t>1</a:t>
              </a:r>
              <a:endParaRPr lang="en-US" sz="2400" dirty="0"/>
            </a:p>
          </p:txBody>
        </p:sp>
      </p:grpSp>
    </p:spTree>
    <p:extLst>
      <p:ext uri="{BB962C8B-B14F-4D97-AF65-F5344CB8AC3E}">
        <p14:creationId xmlns:p14="http://schemas.microsoft.com/office/powerpoint/2010/main" val="16208646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4490</TotalTime>
  <Words>4686</Words>
  <Application>Microsoft Macintosh PowerPoint</Application>
  <PresentationFormat>Widescreen</PresentationFormat>
  <Paragraphs>739</Paragraphs>
  <Slides>56</Slides>
  <Notes>52</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Calibri</vt:lpstr>
      <vt:lpstr>Calibri Light</vt:lpstr>
      <vt:lpstr>Cambria Math</vt:lpstr>
      <vt:lpstr>Arial</vt:lpstr>
      <vt:lpstr>Office Theme</vt:lpstr>
      <vt:lpstr>Deep Learning and Machine Vision for Architectural Design Seminar series</vt:lpstr>
      <vt:lpstr>Demystifying Deep Learning </vt:lpstr>
      <vt:lpstr>The anatomy of a neural network</vt:lpstr>
      <vt:lpstr>The anatomy of a neural network</vt:lpstr>
      <vt:lpstr>The anatomy of a neural network</vt:lpstr>
      <vt:lpstr>Information Processing in a VERY Simple Neural network</vt:lpstr>
      <vt:lpstr>Information Processing in a VERY Simple Neural network</vt:lpstr>
      <vt:lpstr>Information Processing in a VERY Simple Neural network</vt:lpstr>
      <vt:lpstr>Information Processing in a VERY Simple Neural network</vt:lpstr>
      <vt:lpstr>Information Processing in a VERY Simple Neural network</vt:lpstr>
      <vt:lpstr>Information Processing in a VERY Simple Neural network</vt:lpstr>
      <vt:lpstr>Information Processing in a VERY Simple Neural network</vt:lpstr>
      <vt:lpstr>Information Processing in a VERY Simple Neural network</vt:lpstr>
      <vt:lpstr>Information Processing in a VERY Simple Neural network</vt:lpstr>
      <vt:lpstr>Information Processing in a VERY Simple Neural network</vt:lpstr>
      <vt:lpstr>Information Processing in a VERY Simple Neural network</vt:lpstr>
      <vt:lpstr>Information Processing in a VERY Simple Neural network</vt:lpstr>
      <vt:lpstr>Information Processing in a VERY Simple Neural network</vt:lpstr>
      <vt:lpstr>Information Processing in a VERY Simple Neural network</vt:lpstr>
      <vt:lpstr>Information Processing in a VERY Simple Neural network</vt:lpstr>
      <vt:lpstr>Information Processing in a VERY Simple Neural network</vt:lpstr>
      <vt:lpstr>Information Processing in a VERY Simple Neural network</vt:lpstr>
      <vt:lpstr>Information Processing in a VERY Simple Neural network</vt:lpstr>
      <vt:lpstr>Information Processing in a VERY Simple Neural network</vt:lpstr>
      <vt:lpstr>Information Processing in a VERY Simple Neural network</vt:lpstr>
      <vt:lpstr>Information Processing in a VERY Simple Neural network</vt:lpstr>
      <vt:lpstr> Applying Neural Networks to Images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Summary (so far)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can we use this to our advantage?</vt:lpstr>
      <vt:lpstr>How can we use this to our advantage?</vt:lpstr>
      <vt:lpstr>Summary</vt:lpstr>
      <vt:lpstr>PowerPoint Presentation</vt:lpstr>
      <vt:lpstr>PowerPoint Presentation</vt:lpstr>
      <vt:lpstr>PowerPoint Presentation</vt:lpstr>
      <vt:lpstr>Lecture II: Tips and tricks to training a deep neural network</vt:lpstr>
      <vt:lpstr>Lecture III: Applying deep learning algorithms and Case Studies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and Machine Vision for Architectural Design Seminar series</dc:title>
  <dc:creator>Microsoft Office User</dc:creator>
  <cp:lastModifiedBy>Microsoft Office User</cp:lastModifiedBy>
  <cp:revision>82</cp:revision>
  <dcterms:created xsi:type="dcterms:W3CDTF">2019-01-14T02:58:24Z</dcterms:created>
  <dcterms:modified xsi:type="dcterms:W3CDTF">2019-10-04T16:14:45Z</dcterms:modified>
</cp:coreProperties>
</file>